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صورة بانورامي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smtClean="0"/>
              <a:t>تحرير أنماط النص الرئيسي</a:t>
            </a:r>
          </a:p>
        </p:txBody>
      </p:sp>
      <p:sp>
        <p:nvSpPr>
          <p:cNvPr id="3" name="Date Placeholder 2"/>
          <p:cNvSpPr>
            <a:spLocks noGrp="1"/>
          </p:cNvSpPr>
          <p:nvPr>
            <p:ph type="dt" sz="half" idx="10"/>
          </p:nvPr>
        </p:nvSpPr>
        <p:spPr/>
        <p:txBody>
          <a:bodyPr/>
          <a:lstStyle/>
          <a:p>
            <a:fld id="{B61BEF0D-F0BB-DE4B-95CE-6DB70DBA9567}" type="datetimeFigureOut">
              <a:rPr lang="en-US" dirty="0"/>
              <a:pPr/>
              <a:t>3/22/2020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العنوان والتسمية ال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تحرير أنماط النص الرئيسي</a:t>
            </a:r>
          </a:p>
        </p:txBody>
      </p:sp>
      <p:sp>
        <p:nvSpPr>
          <p:cNvPr id="4" name="Date Placeholder 3"/>
          <p:cNvSpPr>
            <a:spLocks noGrp="1"/>
          </p:cNvSpPr>
          <p:nvPr>
            <p:ph type="dt" sz="half" idx="10"/>
          </p:nvPr>
        </p:nvSpPr>
        <p:spPr/>
        <p:txBody>
          <a:bodyPr/>
          <a:lstStyle/>
          <a:p>
            <a:fld id="{B61BEF0D-F0BB-DE4B-95CE-6DB70DBA9567}" type="datetimeFigureOut">
              <a:rPr lang="en-US" dirty="0"/>
              <a:pPr/>
              <a:t>3/22/2020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اقتباس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ar-SA" smtClean="0"/>
              <a:t>انقر لتحرير نمط العنوان الرئيسي</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smtClean="0"/>
              <a:t>تحرير أنماط النص الرئيسي</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تحرير أنماط النص الرئيسي</a:t>
            </a:r>
          </a:p>
        </p:txBody>
      </p:sp>
      <p:sp>
        <p:nvSpPr>
          <p:cNvPr id="4" name="Date Placeholder 3"/>
          <p:cNvSpPr>
            <a:spLocks noGrp="1"/>
          </p:cNvSpPr>
          <p:nvPr>
            <p:ph type="dt" sz="half" idx="10"/>
          </p:nvPr>
        </p:nvSpPr>
        <p:spPr/>
        <p:txBody>
          <a:bodyPr/>
          <a:lstStyle/>
          <a:p>
            <a:fld id="{B61BEF0D-F0BB-DE4B-95CE-6DB70DBA9567}" type="datetimeFigureOut">
              <a:rPr lang="en-US" dirty="0"/>
              <a:pPr/>
              <a:t>3/22/2020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بطاقة اسم">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تحرير أنماط النص الرئيسي</a:t>
            </a:r>
          </a:p>
        </p:txBody>
      </p:sp>
      <p:sp>
        <p:nvSpPr>
          <p:cNvPr id="4" name="Date Placeholder 3"/>
          <p:cNvSpPr>
            <a:spLocks noGrp="1"/>
          </p:cNvSpPr>
          <p:nvPr>
            <p:ph type="dt" sz="half" idx="10"/>
          </p:nvPr>
        </p:nvSpPr>
        <p:spPr/>
        <p:txBody>
          <a:bodyPr/>
          <a:lstStyle/>
          <a:p>
            <a:fld id="{B61BEF0D-F0BB-DE4B-95CE-6DB70DBA9567}" type="datetimeFigureOut">
              <a:rPr lang="en-US" dirty="0"/>
              <a:pPr/>
              <a:t>3/22/2020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بطاقة اسم ذات اقتباس">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ar-SA" smtClean="0"/>
              <a:t>انقر لتحرير نمط العنوان الرئيسي</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ar-SA" smtClean="0"/>
              <a:t>تحرير أنماط النص الرئيسي</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تحرير أنماط النص الرئيسي</a:t>
            </a:r>
          </a:p>
        </p:txBody>
      </p:sp>
      <p:sp>
        <p:nvSpPr>
          <p:cNvPr id="4" name="Date Placeholder 3"/>
          <p:cNvSpPr>
            <a:spLocks noGrp="1"/>
          </p:cNvSpPr>
          <p:nvPr>
            <p:ph type="dt" sz="half" idx="10"/>
          </p:nvPr>
        </p:nvSpPr>
        <p:spPr/>
        <p:txBody>
          <a:bodyPr/>
          <a:lstStyle/>
          <a:p>
            <a:fld id="{B61BEF0D-F0BB-DE4B-95CE-6DB70DBA9567}" type="datetimeFigureOut">
              <a:rPr lang="en-US" dirty="0"/>
              <a:pPr/>
              <a:t>3/22/2020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صواب أو خطأ">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ar-SA" smtClean="0"/>
              <a:t>انقر لتحرير نمط العنوان الرئيسي</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ar-SA" smtClean="0"/>
              <a:t>تحرير أنماط النص الرئيسي</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تحرير أنماط النص الرئيسي</a:t>
            </a:r>
          </a:p>
        </p:txBody>
      </p:sp>
      <p:sp>
        <p:nvSpPr>
          <p:cNvPr id="4" name="Date Placeholder 3"/>
          <p:cNvSpPr>
            <a:spLocks noGrp="1"/>
          </p:cNvSpPr>
          <p:nvPr>
            <p:ph type="dt" sz="half" idx="10"/>
          </p:nvPr>
        </p:nvSpPr>
        <p:spPr/>
        <p:txBody>
          <a:bodyPr/>
          <a:lstStyle/>
          <a:p>
            <a:fld id="{B61BEF0D-F0BB-DE4B-95CE-6DB70DBA9567}" type="datetimeFigureOut">
              <a:rPr lang="en-US" dirty="0"/>
              <a:pPr/>
              <a:t>3/22/2020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p:txBody>
          <a:bodyPr vert="eaVert" ancho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Content Placeholder 2"/>
          <p:cNvSpPr>
            <a:spLocks noGrp="1"/>
          </p:cNvSpPr>
          <p:nvPr>
            <p:ph idx="1"/>
          </p:nvPr>
        </p:nvSpPr>
        <p:spPr/>
        <p:txBody>
          <a:bodyPr anchor="ct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تحرير أنماط النص الرئيسي</a:t>
            </a:r>
          </a:p>
        </p:txBody>
      </p:sp>
      <p:sp>
        <p:nvSpPr>
          <p:cNvPr id="4" name="Date Placeholder 3"/>
          <p:cNvSpPr>
            <a:spLocks noGrp="1"/>
          </p:cNvSpPr>
          <p:nvPr>
            <p:ph type="dt" sz="half" idx="10"/>
          </p:nvPr>
        </p:nvSpPr>
        <p:spPr/>
        <p:txBody>
          <a:bodyPr/>
          <a:lstStyle/>
          <a:p>
            <a:fld id="{B61BEF0D-F0BB-DE4B-95CE-6DB70DBA9567}" type="datetimeFigureOut">
              <a:rPr lang="en-US" dirty="0"/>
              <a:pPr/>
              <a:t>3/22/2020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3/22/2020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3/22/2020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3/22/2020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3/22/2020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ar-SA" smtClean="0"/>
              <a:t>انقر لتحرير نمط العنوان الرئيسي</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5" name="Date Placeholder 4"/>
          <p:cNvSpPr>
            <a:spLocks noGrp="1"/>
          </p:cNvSpPr>
          <p:nvPr>
            <p:ph type="dt" sz="half" idx="10"/>
          </p:nvPr>
        </p:nvSpPr>
        <p:spPr/>
        <p:txBody>
          <a:bodyPr/>
          <a:lstStyle/>
          <a:p>
            <a:fld id="{B61BEF0D-F0BB-DE4B-95CE-6DB70DBA9567}" type="datetimeFigureOut">
              <a:rPr lang="en-US" dirty="0"/>
              <a:pPr/>
              <a:t>3/22/2020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ar-SA" smtClean="0"/>
              <a:t>انقر لتحرير نمط العنوان الرئيسي</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5" name="Date Placeholder 4"/>
          <p:cNvSpPr>
            <a:spLocks noGrp="1"/>
          </p:cNvSpPr>
          <p:nvPr>
            <p:ph type="dt" sz="half" idx="10"/>
          </p:nvPr>
        </p:nvSpPr>
        <p:spPr/>
        <p:txBody>
          <a:bodyPr/>
          <a:lstStyle/>
          <a:p>
            <a:fld id="{B61BEF0D-F0BB-DE4B-95CE-6DB70DBA9567}" type="datetimeFigureOut">
              <a:rPr lang="en-US" dirty="0"/>
              <a:pPr/>
              <a:t>3/22/2020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3/22/2020</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1" eaLnBrk="1" latinLnBrk="0" hangingPunct="1">
        <a:spcBef>
          <a:spcPct val="0"/>
        </a:spcBef>
        <a:buNone/>
        <a:defRPr sz="3600" kern="1200" cap="all">
          <a:ln w="3175" cmpd="sng">
            <a:noFill/>
          </a:ln>
          <a:solidFill>
            <a:schemeClr val="tx1"/>
          </a:solidFill>
          <a:effectLst/>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85750" indent="-285750" algn="r" defTabSz="457200" rtl="1"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206061"/>
            <a:ext cx="12191999" cy="4997004"/>
          </a:xfrm>
        </p:spPr>
        <p:txBody>
          <a:bodyPr/>
          <a:lstStyle/>
          <a:p>
            <a:r>
              <a:rPr lang="ar-SA" b="1" dirty="0">
                <a:ea typeface="Calibri" panose="020F0502020204030204" pitchFamily="34" charset="0"/>
                <a:cs typeface="Simplified Arabic"/>
              </a:rPr>
              <a:t>ثانياً: تدريس الأدب في المرحلة الابتدائية </a:t>
            </a:r>
            <a:endParaRPr lang="ar-EG" dirty="0"/>
          </a:p>
        </p:txBody>
      </p:sp>
      <p:sp>
        <p:nvSpPr>
          <p:cNvPr id="3" name="عنوان فرعي 2"/>
          <p:cNvSpPr>
            <a:spLocks noGrp="1"/>
          </p:cNvSpPr>
          <p:nvPr>
            <p:ph type="subTitle" idx="1"/>
          </p:nvPr>
        </p:nvSpPr>
        <p:spPr>
          <a:xfrm>
            <a:off x="2925136" y="5415090"/>
            <a:ext cx="6400800" cy="1947333"/>
          </a:xfrm>
        </p:spPr>
        <p:txBody>
          <a:bodyPr/>
          <a:lstStyle/>
          <a:p>
            <a:endParaRPr lang="ar-EG"/>
          </a:p>
        </p:txBody>
      </p:sp>
    </p:spTree>
    <p:extLst>
      <p:ext uri="{BB962C8B-B14F-4D97-AF65-F5344CB8AC3E}">
        <p14:creationId xmlns:p14="http://schemas.microsoft.com/office/powerpoint/2010/main" val="130275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flipV="1">
            <a:off x="684212" y="5994399"/>
            <a:ext cx="8434030" cy="148824"/>
          </a:xfrm>
        </p:spPr>
        <p:txBody>
          <a:bodyPr>
            <a:normAutofit fontScale="90000"/>
          </a:bodyPr>
          <a:lstStyle/>
          <a:p>
            <a:endParaRPr lang="ar-EG"/>
          </a:p>
        </p:txBody>
      </p:sp>
      <p:sp>
        <p:nvSpPr>
          <p:cNvPr id="3" name="عنصر نائب للمحتوى 2"/>
          <p:cNvSpPr>
            <a:spLocks noGrp="1"/>
          </p:cNvSpPr>
          <p:nvPr>
            <p:ph idx="1"/>
          </p:nvPr>
        </p:nvSpPr>
        <p:spPr>
          <a:xfrm>
            <a:off x="-128789" y="196403"/>
            <a:ext cx="12028868" cy="5797996"/>
          </a:xfrm>
        </p:spPr>
        <p:txBody>
          <a:bodyPr>
            <a:normAutofit fontScale="85000" lnSpcReduction="20000"/>
          </a:bodyPr>
          <a:lstStyle/>
          <a:p>
            <a:pPr>
              <a:lnSpc>
                <a:spcPct val="115000"/>
              </a:lnSpc>
              <a:spcAft>
                <a:spcPts val="1000"/>
              </a:spcAft>
            </a:pPr>
            <a:r>
              <a:rPr lang="ar-SA" b="1" dirty="0">
                <a:latin typeface="Calibri" panose="020F0502020204030204" pitchFamily="34" charset="0"/>
                <a:ea typeface="Calibri" panose="020F0502020204030204" pitchFamily="34" charset="0"/>
                <a:cs typeface="Simplified Arabic"/>
              </a:rPr>
              <a:t>1 – تدريس الأناشيد</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1000"/>
              </a:spcAft>
            </a:pPr>
            <a:r>
              <a:rPr lang="ar-SA" b="1" dirty="0">
                <a:latin typeface="Calibri" panose="020F0502020204030204" pitchFamily="34" charset="0"/>
                <a:ea typeface="Calibri" panose="020F0502020204030204" pitchFamily="34" charset="0"/>
                <a:cs typeface="Simplified Arabic"/>
              </a:rPr>
              <a:t>أهمية تدريس الأناشيد</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15000"/>
              </a:lnSpc>
              <a:spcAft>
                <a:spcPts val="0"/>
              </a:spcAft>
              <a:buFont typeface="Symbol" panose="05050102010706020507" pitchFamily="18" charset="2"/>
              <a:buChar char=""/>
            </a:pPr>
            <a:r>
              <a:rPr lang="ar-SA" dirty="0">
                <a:solidFill>
                  <a:srgbClr val="050505"/>
                </a:solidFill>
                <a:latin typeface="Calibri" panose="020F0502020204030204" pitchFamily="34" charset="0"/>
                <a:ea typeface="Times New Roman" panose="02020603050405020304" pitchFamily="18" charset="0"/>
                <a:cs typeface="Simplified Arabic"/>
              </a:rPr>
              <a:t>معالجة التلميذ الخجول، إذ تتيح له الأناشيد فرصة النطق بصوت مرتفع مع زملائه، أو منفردًا</a:t>
            </a:r>
            <a:r>
              <a:rPr lang="ar-EG" dirty="0">
                <a:solidFill>
                  <a:srgbClr val="050505"/>
                </a:solidFill>
                <a:latin typeface="Calibri" panose="020F0502020204030204" pitchFamily="34" charset="0"/>
                <a:ea typeface="Times New Roman" panose="02020603050405020304" pitchFamily="18" charset="0"/>
                <a:cs typeface="Simplified Arabic"/>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spcAft>
                <a:spcPts val="0"/>
              </a:spcAft>
              <a:buFont typeface="Symbol" panose="05050102010706020507" pitchFamily="18" charset="2"/>
              <a:buChar char=""/>
            </a:pPr>
            <a:r>
              <a:rPr lang="ar-SA" dirty="0">
                <a:solidFill>
                  <a:srgbClr val="050505"/>
                </a:solidFill>
                <a:latin typeface="Calibri" panose="020F0502020204030204" pitchFamily="34" charset="0"/>
                <a:ea typeface="Times New Roman" panose="02020603050405020304" pitchFamily="18" charset="0"/>
                <a:cs typeface="Simplified Arabic"/>
              </a:rPr>
              <a:t>تحسين النطق ، وإخراج الحروف من مخارجها بوضوح أثناء الإنشاد</a:t>
            </a:r>
            <a:r>
              <a:rPr lang="ar-EG" dirty="0">
                <a:solidFill>
                  <a:srgbClr val="050505"/>
                </a:solidFill>
                <a:latin typeface="Calibri" panose="020F0502020204030204" pitchFamily="34" charset="0"/>
                <a:ea typeface="Times New Roman" panose="02020603050405020304" pitchFamily="18" charset="0"/>
                <a:cs typeface="Simplified Arabic"/>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15000"/>
              </a:lnSpc>
              <a:spcAft>
                <a:spcPts val="0"/>
              </a:spcAft>
              <a:buFont typeface="Symbol" panose="05050102010706020507" pitchFamily="18" charset="2"/>
              <a:buChar char=""/>
            </a:pPr>
            <a:r>
              <a:rPr lang="en-US" dirty="0">
                <a:solidFill>
                  <a:srgbClr val="050505"/>
                </a:solidFill>
                <a:latin typeface="Simplified Arabic"/>
                <a:ea typeface="Times New Roman" panose="02020603050405020304" pitchFamily="18" charset="0"/>
                <a:cs typeface="Arial" panose="020B0604020202020204" pitchFamily="34" charset="0"/>
              </a:rPr>
              <a:t> </a:t>
            </a:r>
            <a:r>
              <a:rPr lang="ar-SA" dirty="0">
                <a:solidFill>
                  <a:srgbClr val="050505"/>
                </a:solidFill>
                <a:latin typeface="Calibri" panose="020F0502020204030204" pitchFamily="34" charset="0"/>
                <a:ea typeface="Times New Roman" panose="02020603050405020304" pitchFamily="18" charset="0"/>
                <a:cs typeface="Simplified Arabic"/>
              </a:rPr>
              <a:t>تعتبر من بواعث السرور للتلاميذ، وأثرها واضح في تجديد نشاطهم، وتبديد سآمتهم</a:t>
            </a:r>
            <a:r>
              <a:rPr lang="ar-EG" dirty="0">
                <a:solidFill>
                  <a:srgbClr val="050505"/>
                </a:solidFill>
                <a:latin typeface="Calibri" panose="020F0502020204030204" pitchFamily="34" charset="0"/>
                <a:ea typeface="Times New Roman" panose="02020603050405020304" pitchFamily="18" charset="0"/>
                <a:cs typeface="Simplified Arabic"/>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spcAft>
                <a:spcPts val="0"/>
              </a:spcAft>
              <a:buFont typeface="Symbol" panose="05050102010706020507" pitchFamily="18" charset="2"/>
              <a:buChar char=""/>
            </a:pPr>
            <a:r>
              <a:rPr lang="ar-EG" dirty="0">
                <a:solidFill>
                  <a:srgbClr val="050505"/>
                </a:solidFill>
                <a:latin typeface="Calibri" panose="020F0502020204030204" pitchFamily="34" charset="0"/>
                <a:ea typeface="Times New Roman" panose="02020603050405020304" pitchFamily="18" charset="0"/>
                <a:cs typeface="Simplified Arabic"/>
              </a:rPr>
              <a:t> </a:t>
            </a:r>
            <a:r>
              <a:rPr lang="ar-SA" dirty="0">
                <a:solidFill>
                  <a:srgbClr val="050505"/>
                </a:solidFill>
                <a:latin typeface="Calibri" panose="020F0502020204030204" pitchFamily="34" charset="0"/>
                <a:ea typeface="Times New Roman" panose="02020603050405020304" pitchFamily="18" charset="0"/>
                <a:cs typeface="Simplified Arabic"/>
              </a:rPr>
              <a:t>تزيد من إثارة التلاميذ، وتبعث فيهم الحمية والحماسة ، وتقوي شخصياتهم </a:t>
            </a:r>
            <a:r>
              <a:rPr lang="ar-EG" dirty="0">
                <a:solidFill>
                  <a:srgbClr val="050505"/>
                </a:solidFill>
                <a:latin typeface="Calibri" panose="020F0502020204030204" pitchFamily="34" charset="0"/>
                <a:ea typeface="Times New Roman" panose="02020603050405020304" pitchFamily="18" charset="0"/>
                <a:cs typeface="Simplified Arabic"/>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spcAft>
                <a:spcPts val="0"/>
              </a:spcAft>
              <a:buFont typeface="Symbol" panose="05050102010706020507" pitchFamily="18" charset="2"/>
              <a:buChar char=""/>
            </a:pPr>
            <a:r>
              <a:rPr lang="ar-SA" dirty="0">
                <a:solidFill>
                  <a:srgbClr val="050505"/>
                </a:solidFill>
                <a:latin typeface="Calibri" panose="020F0502020204030204" pitchFamily="34" charset="0"/>
                <a:ea typeface="Times New Roman" panose="02020603050405020304" pitchFamily="18" charset="0"/>
                <a:cs typeface="Simplified Arabic"/>
              </a:rPr>
              <a:t>إكساب التلاميذ الصفات النبيلة والمثل العليا</a:t>
            </a:r>
            <a:r>
              <a:rPr lang="ar-EG" dirty="0">
                <a:solidFill>
                  <a:srgbClr val="050505"/>
                </a:solidFill>
                <a:latin typeface="Calibri" panose="020F0502020204030204" pitchFamily="34" charset="0"/>
                <a:ea typeface="Times New Roman" panose="02020603050405020304" pitchFamily="18" charset="0"/>
                <a:cs typeface="Simplified Arabic"/>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spcAft>
                <a:spcPts val="0"/>
              </a:spcAft>
              <a:buFont typeface="Symbol" panose="05050102010706020507" pitchFamily="18" charset="2"/>
              <a:buChar char=""/>
            </a:pPr>
            <a:r>
              <a:rPr lang="ar-SA" dirty="0">
                <a:solidFill>
                  <a:srgbClr val="050505"/>
                </a:solidFill>
                <a:latin typeface="Calibri" panose="020F0502020204030204" pitchFamily="34" charset="0"/>
                <a:ea typeface="Times New Roman" panose="02020603050405020304" pitchFamily="18" charset="0"/>
                <a:cs typeface="Simplified Arabic"/>
              </a:rPr>
              <a:t>إكساب التلاميذ المعارف والمفاهيم بصورة محببة شائقة</a:t>
            </a:r>
            <a:r>
              <a:rPr lang="ar-EG" dirty="0">
                <a:solidFill>
                  <a:srgbClr val="050505"/>
                </a:solidFill>
                <a:latin typeface="Calibri" panose="020F0502020204030204" pitchFamily="34" charset="0"/>
                <a:ea typeface="Times New Roman" panose="02020603050405020304" pitchFamily="18" charset="0"/>
                <a:cs typeface="Simplified Arabic"/>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spcAft>
                <a:spcPts val="0"/>
              </a:spcAft>
              <a:buFont typeface="Symbol" panose="05050102010706020507" pitchFamily="18" charset="2"/>
              <a:buChar char=""/>
            </a:pPr>
            <a:r>
              <a:rPr lang="ar-SA" dirty="0">
                <a:solidFill>
                  <a:srgbClr val="000000"/>
                </a:solidFill>
                <a:latin typeface="Calibri" panose="020F0502020204030204" pitchFamily="34" charset="0"/>
                <a:ea typeface="Times New Roman" panose="02020603050405020304" pitchFamily="18" charset="0"/>
                <a:cs typeface="Simplified Arabic"/>
              </a:rPr>
              <a:t>تنمية ميل التلميذات إلى حسن أداء الشعــــــــر</a:t>
            </a:r>
            <a:r>
              <a:rPr lang="en-US" dirty="0">
                <a:solidFill>
                  <a:srgbClr val="000000"/>
                </a:solidFill>
                <a:latin typeface="Simplified Arabic"/>
                <a:ea typeface="Times New Roman" panose="02020603050405020304" pitchFamily="18" charset="0"/>
                <a:cs typeface="Arial" panose="020B0604020202020204" pitchFamily="34" charset="0"/>
              </a:rPr>
              <a:t> .</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spcAft>
                <a:spcPts val="0"/>
              </a:spcAft>
              <a:buFont typeface="Symbol" panose="05050102010706020507" pitchFamily="18" charset="2"/>
              <a:buChar char=""/>
            </a:pPr>
            <a:r>
              <a:rPr lang="ar-SA" dirty="0">
                <a:solidFill>
                  <a:srgbClr val="000000"/>
                </a:solidFill>
                <a:latin typeface="Calibri" panose="020F0502020204030204" pitchFamily="34" charset="0"/>
                <a:ea typeface="Times New Roman" panose="02020603050405020304" pitchFamily="18" charset="0"/>
                <a:cs typeface="Simplified Arabic"/>
              </a:rPr>
              <a:t>تكوين الذوق الفني عن طريق الإحســاس بالأساليب الجميلة</a:t>
            </a:r>
            <a:r>
              <a:rPr lang="en-US" dirty="0">
                <a:solidFill>
                  <a:srgbClr val="000000"/>
                </a:solidFill>
                <a:latin typeface="Simplified Arabic"/>
                <a:ea typeface="Times New Roman" panose="02020603050405020304" pitchFamily="18" charset="0"/>
                <a:cs typeface="Arial" panose="020B0604020202020204" pitchFamily="34" charset="0"/>
              </a:rPr>
              <a:t> .</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15000"/>
              </a:lnSpc>
              <a:spcAft>
                <a:spcPts val="0"/>
              </a:spcAft>
              <a:buFont typeface="Symbol" panose="05050102010706020507" pitchFamily="18" charset="2"/>
              <a:buChar char=""/>
            </a:pPr>
            <a:r>
              <a:rPr lang="ar-SA" dirty="0">
                <a:solidFill>
                  <a:srgbClr val="000000"/>
                </a:solidFill>
                <a:latin typeface="Calibri" panose="020F0502020204030204" pitchFamily="34" charset="0"/>
                <a:ea typeface="Times New Roman" panose="02020603050405020304" pitchFamily="18" charset="0"/>
                <a:cs typeface="Simplified Arabic"/>
              </a:rPr>
              <a:t>زيادة المحصول اللغوي بالكلام المختار ومساعدة التلاميذ على النطق الصحيح وحسن الأداء وصدق التمثيل</a:t>
            </a:r>
            <a:r>
              <a:rPr lang="en-US" dirty="0">
                <a:solidFill>
                  <a:srgbClr val="000000"/>
                </a:solidFill>
                <a:latin typeface="Simplified Arabic"/>
                <a:ea typeface="Times New Roman" panose="02020603050405020304" pitchFamily="18" charset="0"/>
                <a:cs typeface="Arial" panose="020B0604020202020204" pitchFamily="34" charset="0"/>
              </a:rPr>
              <a:t> .</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15000"/>
              </a:lnSpc>
              <a:spcAft>
                <a:spcPts val="0"/>
              </a:spcAft>
              <a:buFont typeface="Symbol" panose="05050102010706020507" pitchFamily="18" charset="2"/>
              <a:buChar char=""/>
            </a:pPr>
            <a:r>
              <a:rPr lang="ar-SA" dirty="0">
                <a:solidFill>
                  <a:srgbClr val="000000"/>
                </a:solidFill>
                <a:latin typeface="Calibri" panose="020F0502020204030204" pitchFamily="34" charset="0"/>
                <a:ea typeface="Times New Roman" panose="02020603050405020304" pitchFamily="18" charset="0"/>
                <a:cs typeface="Simplified Arabic"/>
              </a:rPr>
              <a:t>تنمية القيم الإسلامية في نفوس التلاميذ وإكسابهن الشجاعة الأدبية والاتجاهات البناءة</a:t>
            </a:r>
            <a:r>
              <a:rPr lang="en-US" dirty="0">
                <a:solidFill>
                  <a:srgbClr val="000000"/>
                </a:solidFill>
                <a:latin typeface="Simplified Arabic"/>
                <a:ea typeface="Times New Roman" panose="02020603050405020304" pitchFamily="18" charset="0"/>
                <a:cs typeface="Arial" panose="020B0604020202020204" pitchFamily="34" charset="0"/>
              </a:rPr>
              <a:t> . </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15000"/>
              </a:lnSpc>
              <a:spcAft>
                <a:spcPts val="0"/>
              </a:spcAft>
              <a:buFont typeface="Symbol" panose="05050102010706020507" pitchFamily="18" charset="2"/>
              <a:buChar char=""/>
            </a:pPr>
            <a:r>
              <a:rPr lang="ar-SA" dirty="0">
                <a:solidFill>
                  <a:srgbClr val="000000"/>
                </a:solidFill>
                <a:latin typeface="Calibri" panose="020F0502020204030204" pitchFamily="34" charset="0"/>
                <a:ea typeface="Times New Roman" panose="02020603050405020304" pitchFamily="18" charset="0"/>
                <a:cs typeface="Simplified Arabic"/>
              </a:rPr>
              <a:t> المساهمة في تخليص التلميذ من التمركز حول ذاته</a:t>
            </a:r>
            <a:r>
              <a:rPr lang="ar-EG" dirty="0">
                <a:solidFill>
                  <a:srgbClr val="000000"/>
                </a:solidFill>
                <a:latin typeface="Calibri" panose="020F0502020204030204" pitchFamily="34" charset="0"/>
                <a:ea typeface="Times New Roman" panose="02020603050405020304" pitchFamily="18" charset="0"/>
                <a:cs typeface="Simplified Arabic"/>
              </a:rPr>
              <a:t>. </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15000"/>
              </a:lnSpc>
              <a:spcAft>
                <a:spcPts val="0"/>
              </a:spcAft>
              <a:buFont typeface="Symbol" panose="05050102010706020507" pitchFamily="18" charset="2"/>
              <a:buChar char=""/>
            </a:pPr>
            <a:r>
              <a:rPr lang="ar-SA" dirty="0">
                <a:solidFill>
                  <a:srgbClr val="000000"/>
                </a:solidFill>
                <a:latin typeface="Calibri" panose="020F0502020204030204" pitchFamily="34" charset="0"/>
                <a:ea typeface="Times New Roman" panose="02020603050405020304" pitchFamily="18" charset="0"/>
                <a:cs typeface="Simplified Arabic"/>
              </a:rPr>
              <a:t> مساعدة </a:t>
            </a:r>
            <a:r>
              <a:rPr lang="ar-SA" dirty="0">
                <a:solidFill>
                  <a:srgbClr val="050505"/>
                </a:solidFill>
                <a:latin typeface="Calibri" panose="020F0502020204030204" pitchFamily="34" charset="0"/>
                <a:ea typeface="Times New Roman" panose="02020603050405020304" pitchFamily="18" charset="0"/>
                <a:cs typeface="Simplified Arabic"/>
              </a:rPr>
              <a:t>التلميذ</a:t>
            </a:r>
            <a:r>
              <a:rPr lang="ar-SA" dirty="0">
                <a:solidFill>
                  <a:srgbClr val="000000"/>
                </a:solidFill>
                <a:latin typeface="Calibri" panose="020F0502020204030204" pitchFamily="34" charset="0"/>
                <a:ea typeface="Times New Roman" panose="02020603050405020304" pitchFamily="18" charset="0"/>
                <a:cs typeface="Simplified Arabic"/>
              </a:rPr>
              <a:t> على التكيف مع الظروف التي يمر بها</a:t>
            </a:r>
            <a:r>
              <a:rPr lang="ar-EG" dirty="0">
                <a:solidFill>
                  <a:srgbClr val="000000"/>
                </a:solidFill>
                <a:latin typeface="Calibri" panose="020F0502020204030204" pitchFamily="34" charset="0"/>
                <a:ea typeface="Times New Roman" panose="02020603050405020304" pitchFamily="18" charset="0"/>
                <a:cs typeface="Simplified Arabic"/>
              </a:rPr>
              <a:t>. </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15000"/>
              </a:lnSpc>
              <a:spcAft>
                <a:spcPts val="0"/>
              </a:spcAft>
              <a:buFont typeface="Symbol" panose="05050102010706020507" pitchFamily="18" charset="2"/>
              <a:buChar char=""/>
            </a:pPr>
            <a:r>
              <a:rPr lang="ar-SA" dirty="0">
                <a:solidFill>
                  <a:srgbClr val="000000"/>
                </a:solidFill>
                <a:latin typeface="Calibri" panose="020F0502020204030204" pitchFamily="34" charset="0"/>
                <a:ea typeface="Times New Roman" panose="02020603050405020304" pitchFamily="18" charset="0"/>
                <a:cs typeface="Simplified Arabic"/>
              </a:rPr>
              <a:t> تنمية الذوق والحس الأدبي لدى التلاميذ وجعلهم يشعرون بالمعاني الجميلة ويتعودون سماع العبارات الأدبية </a:t>
            </a:r>
            <a:r>
              <a:rPr lang="ar-SA" dirty="0" err="1">
                <a:solidFill>
                  <a:srgbClr val="000000"/>
                </a:solidFill>
                <a:latin typeface="Calibri" panose="020F0502020204030204" pitchFamily="34" charset="0"/>
                <a:ea typeface="Times New Roman" panose="02020603050405020304" pitchFamily="18" charset="0"/>
                <a:cs typeface="Simplified Arabic"/>
              </a:rPr>
              <a:t>المسجوعة</a:t>
            </a:r>
            <a:r>
              <a:rPr lang="ar-EG" dirty="0">
                <a:solidFill>
                  <a:srgbClr val="000000"/>
                </a:solidFill>
                <a:latin typeface="Calibri" panose="020F0502020204030204" pitchFamily="34" charset="0"/>
                <a:ea typeface="Times New Roman" panose="02020603050405020304" pitchFamily="18" charset="0"/>
                <a:cs typeface="Simplified Arabic"/>
              </a:rPr>
              <a:t>. </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15000"/>
              </a:lnSpc>
              <a:spcAft>
                <a:spcPts val="0"/>
              </a:spcAft>
              <a:buFont typeface="Symbol" panose="05050102010706020507" pitchFamily="18" charset="2"/>
              <a:buChar char=""/>
            </a:pPr>
            <a:r>
              <a:rPr lang="ar-SA" dirty="0">
                <a:solidFill>
                  <a:srgbClr val="000000"/>
                </a:solidFill>
                <a:latin typeface="Calibri" panose="020F0502020204030204" pitchFamily="34" charset="0"/>
                <a:ea typeface="Times New Roman" panose="02020603050405020304" pitchFamily="18" charset="0"/>
                <a:cs typeface="Simplified Arabic"/>
              </a:rPr>
              <a:t> صقل مواهب التلاميذ وإبداعاتهم</a:t>
            </a:r>
            <a:r>
              <a:rPr lang="ar-EG" dirty="0">
                <a:solidFill>
                  <a:srgbClr val="000000"/>
                </a:solidFill>
                <a:latin typeface="Calibri" panose="020F0502020204030204" pitchFamily="34" charset="0"/>
                <a:ea typeface="Times New Roman" panose="02020603050405020304" pitchFamily="18" charset="0"/>
                <a:cs typeface="Simplified Arabic"/>
              </a:rPr>
              <a:t>. </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15000"/>
              </a:lnSpc>
              <a:spcAft>
                <a:spcPts val="0"/>
              </a:spcAft>
              <a:buFont typeface="Symbol" panose="05050102010706020507" pitchFamily="18" charset="2"/>
              <a:buChar char=""/>
            </a:pPr>
            <a:r>
              <a:rPr lang="ar-SA" dirty="0">
                <a:solidFill>
                  <a:srgbClr val="000000"/>
                </a:solidFill>
                <a:latin typeface="Calibri" panose="020F0502020204030204" pitchFamily="34" charset="0"/>
                <a:ea typeface="Times New Roman" panose="02020603050405020304" pitchFamily="18" charset="0"/>
                <a:cs typeface="Simplified Arabic"/>
              </a:rPr>
              <a:t>تهيئة الفرصة للتلاميذ للتعبير عن أنفسهم</a:t>
            </a:r>
            <a:r>
              <a:rPr lang="ar-EG" dirty="0">
                <a:solidFill>
                  <a:srgbClr val="000000"/>
                </a:solidFill>
                <a:latin typeface="Calibri" panose="020F0502020204030204" pitchFamily="34" charset="0"/>
                <a:ea typeface="Times New Roman" panose="02020603050405020304" pitchFamily="18" charset="0"/>
                <a:cs typeface="Simplified Arabic"/>
              </a:rPr>
              <a:t>. </a:t>
            </a:r>
            <a:endParaRPr lang="en-US" sz="1400"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805449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flipV="1">
            <a:off x="684212" y="5994399"/>
            <a:ext cx="8356757" cy="71550"/>
          </a:xfrm>
        </p:spPr>
        <p:txBody>
          <a:bodyPr>
            <a:normAutofit fontScale="90000"/>
          </a:bodyPr>
          <a:lstStyle/>
          <a:p>
            <a:endParaRPr lang="ar-EG"/>
          </a:p>
        </p:txBody>
      </p:sp>
      <p:sp>
        <p:nvSpPr>
          <p:cNvPr id="3" name="عنصر نائب للمحتوى 2"/>
          <p:cNvSpPr>
            <a:spLocks noGrp="1"/>
          </p:cNvSpPr>
          <p:nvPr>
            <p:ph idx="1"/>
          </p:nvPr>
        </p:nvSpPr>
        <p:spPr>
          <a:xfrm>
            <a:off x="400876" y="0"/>
            <a:ext cx="11791123" cy="5872289"/>
          </a:xfrm>
        </p:spPr>
        <p:txBody>
          <a:bodyPr/>
          <a:lstStyle/>
          <a:p>
            <a:pPr>
              <a:lnSpc>
                <a:spcPct val="115000"/>
              </a:lnSpc>
              <a:spcAft>
                <a:spcPts val="0"/>
              </a:spcAft>
            </a:pPr>
            <a:r>
              <a:rPr lang="ar-SA" b="1" dirty="0">
                <a:solidFill>
                  <a:srgbClr val="050505"/>
                </a:solidFill>
                <a:latin typeface="Calibri" panose="020F0502020204030204" pitchFamily="34" charset="0"/>
                <a:ea typeface="Times New Roman" panose="02020603050405020304" pitchFamily="18" charset="0"/>
                <a:cs typeface="Simplified Arabic"/>
              </a:rPr>
              <a:t>معايير اختيار الأناشيد </a:t>
            </a:r>
            <a:r>
              <a:rPr lang="ar-EG" b="1" dirty="0">
                <a:solidFill>
                  <a:srgbClr val="050505"/>
                </a:solidFill>
                <a:latin typeface="Calibri" panose="020F0502020204030204" pitchFamily="34" charset="0"/>
                <a:ea typeface="Times New Roman" panose="02020603050405020304" pitchFamily="18" charset="0"/>
                <a:cs typeface="Simplified Arabic"/>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indent="-180340">
              <a:lnSpc>
                <a:spcPct val="115000"/>
              </a:lnSpc>
              <a:spcAft>
                <a:spcPts val="0"/>
              </a:spcAft>
            </a:pPr>
            <a:r>
              <a:rPr lang="ar-EG" dirty="0">
                <a:solidFill>
                  <a:srgbClr val="050505"/>
                </a:solidFill>
                <a:latin typeface="Calibri" panose="020F0502020204030204" pitchFamily="34" charset="0"/>
                <a:ea typeface="Times New Roman" panose="02020603050405020304" pitchFamily="18" charset="0"/>
                <a:cs typeface="Simplified Arabic"/>
              </a:rPr>
              <a:t>1 - </a:t>
            </a:r>
            <a:r>
              <a:rPr lang="ar-SA" dirty="0">
                <a:solidFill>
                  <a:srgbClr val="050505"/>
                </a:solidFill>
                <a:latin typeface="Calibri" panose="020F0502020204030204" pitchFamily="34" charset="0"/>
                <a:ea typeface="Times New Roman" panose="02020603050405020304" pitchFamily="18" charset="0"/>
                <a:cs typeface="Simplified Arabic"/>
              </a:rPr>
              <a:t>خلوها من الكلمات الغريبة أو الصعبة</a:t>
            </a:r>
            <a:r>
              <a:rPr lang="ar-EG" dirty="0">
                <a:solidFill>
                  <a:srgbClr val="050505"/>
                </a:solidFill>
                <a:latin typeface="Calibri" panose="020F0502020204030204" pitchFamily="34" charset="0"/>
                <a:ea typeface="Times New Roman" panose="02020603050405020304" pitchFamily="18" charset="0"/>
                <a:cs typeface="Simplified Arabic"/>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indent="-180340">
              <a:lnSpc>
                <a:spcPct val="115000"/>
              </a:lnSpc>
              <a:spcAft>
                <a:spcPts val="0"/>
              </a:spcAft>
            </a:pPr>
            <a:r>
              <a:rPr lang="ar-EG" dirty="0">
                <a:solidFill>
                  <a:srgbClr val="050505"/>
                </a:solidFill>
                <a:latin typeface="Calibri" panose="020F0502020204030204" pitchFamily="34" charset="0"/>
                <a:ea typeface="Times New Roman" panose="02020603050405020304" pitchFamily="18" charset="0"/>
                <a:cs typeface="Simplified Arabic"/>
              </a:rPr>
              <a:t>2 - </a:t>
            </a:r>
            <a:r>
              <a:rPr lang="ar-SA" dirty="0">
                <a:solidFill>
                  <a:srgbClr val="050505"/>
                </a:solidFill>
                <a:latin typeface="Calibri" panose="020F0502020204030204" pitchFamily="34" charset="0"/>
                <a:ea typeface="Times New Roman" panose="02020603050405020304" pitchFamily="18" charset="0"/>
                <a:cs typeface="Simplified Arabic"/>
              </a:rPr>
              <a:t>أن يكون موضوعها شائقًا محببًا للتلاميذ ومثيرًا لعواطفهم </a:t>
            </a:r>
            <a:r>
              <a:rPr lang="ar-EG" dirty="0">
                <a:solidFill>
                  <a:srgbClr val="050505"/>
                </a:solidFill>
                <a:latin typeface="Calibri" panose="020F0502020204030204" pitchFamily="34" charset="0"/>
                <a:ea typeface="Times New Roman" panose="02020603050405020304" pitchFamily="18" charset="0"/>
                <a:cs typeface="Simplified Arabic"/>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marL="180340" indent="-180340" algn="just">
              <a:lnSpc>
                <a:spcPct val="115000"/>
              </a:lnSpc>
              <a:spcAft>
                <a:spcPts val="0"/>
              </a:spcAft>
            </a:pPr>
            <a:r>
              <a:rPr lang="ar-EG" dirty="0">
                <a:solidFill>
                  <a:srgbClr val="050505"/>
                </a:solidFill>
                <a:latin typeface="Calibri" panose="020F0502020204030204" pitchFamily="34" charset="0"/>
                <a:ea typeface="Times New Roman" panose="02020603050405020304" pitchFamily="18" charset="0"/>
                <a:cs typeface="Simplified Arabic"/>
              </a:rPr>
              <a:t>3 - </a:t>
            </a:r>
            <a:r>
              <a:rPr lang="ar-SA" dirty="0">
                <a:solidFill>
                  <a:srgbClr val="050505"/>
                </a:solidFill>
                <a:latin typeface="Calibri" panose="020F0502020204030204" pitchFamily="34" charset="0"/>
                <a:ea typeface="Times New Roman" panose="02020603050405020304" pitchFamily="18" charset="0"/>
                <a:cs typeface="Simplified Arabic"/>
              </a:rPr>
              <a:t>أن تكون ذات أهداف وأغراض تتعلق ببيئة التلاميذ ومجتمعهم ، أو وطنهم وأمتهم، أو تذكي الروح الدينية عندهم ، أو تنمي فيهم الأخلاق والفضائل ، أو تتصل بمناسبات دينية ووطنية </a:t>
            </a:r>
            <a:r>
              <a:rPr lang="ar-EG" dirty="0">
                <a:solidFill>
                  <a:srgbClr val="050505"/>
                </a:solidFill>
                <a:latin typeface="Calibri" panose="020F0502020204030204" pitchFamily="34" charset="0"/>
                <a:ea typeface="Times New Roman" panose="02020603050405020304" pitchFamily="18" charset="0"/>
                <a:cs typeface="Simplified Arabic"/>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marL="180340" indent="-180340">
              <a:lnSpc>
                <a:spcPct val="115000"/>
              </a:lnSpc>
              <a:spcAft>
                <a:spcPts val="0"/>
              </a:spcAft>
            </a:pPr>
            <a:r>
              <a:rPr lang="ar-EG" dirty="0">
                <a:solidFill>
                  <a:srgbClr val="050505"/>
                </a:solidFill>
                <a:latin typeface="Calibri" panose="020F0502020204030204" pitchFamily="34" charset="0"/>
                <a:ea typeface="Times New Roman" panose="02020603050405020304" pitchFamily="18" charset="0"/>
                <a:cs typeface="Simplified Arabic"/>
              </a:rPr>
              <a:t>4 - </a:t>
            </a:r>
            <a:r>
              <a:rPr lang="ar-SA" dirty="0">
                <a:solidFill>
                  <a:srgbClr val="050505"/>
                </a:solidFill>
                <a:latin typeface="Calibri" panose="020F0502020204030204" pitchFamily="34" charset="0"/>
                <a:ea typeface="Times New Roman" panose="02020603050405020304" pitchFamily="18" charset="0"/>
                <a:cs typeface="Simplified Arabic"/>
              </a:rPr>
              <a:t>أن يكون الخيال في الأناشيد قريبًا من مدارك التلاميذ</a:t>
            </a:r>
            <a:r>
              <a:rPr lang="ar-EG" dirty="0">
                <a:solidFill>
                  <a:srgbClr val="050505"/>
                </a:solidFill>
                <a:latin typeface="Calibri" panose="020F0502020204030204" pitchFamily="34" charset="0"/>
                <a:ea typeface="Times New Roman" panose="02020603050405020304" pitchFamily="18" charset="0"/>
                <a:cs typeface="Simplified Arabic"/>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marL="180340" indent="-180340">
              <a:lnSpc>
                <a:spcPct val="115000"/>
              </a:lnSpc>
              <a:spcAft>
                <a:spcPts val="0"/>
              </a:spcAft>
            </a:pPr>
            <a:r>
              <a:rPr lang="ar-EG" dirty="0">
                <a:solidFill>
                  <a:srgbClr val="050505"/>
                </a:solidFill>
                <a:latin typeface="Calibri" panose="020F0502020204030204" pitchFamily="34" charset="0"/>
                <a:ea typeface="Times New Roman" panose="02020603050405020304" pitchFamily="18" charset="0"/>
                <a:cs typeface="Simplified Arabic"/>
              </a:rPr>
              <a:t>5 - </a:t>
            </a:r>
            <a:r>
              <a:rPr lang="ar-SA" dirty="0">
                <a:solidFill>
                  <a:srgbClr val="050505"/>
                </a:solidFill>
                <a:latin typeface="Calibri" panose="020F0502020204030204" pitchFamily="34" charset="0"/>
                <a:ea typeface="Times New Roman" panose="02020603050405020304" pitchFamily="18" charset="0"/>
                <a:cs typeface="Simplified Arabic"/>
              </a:rPr>
              <a:t>أن يكون النشيد ملائمًا لميول التلاميذ ورغباتهم </a:t>
            </a:r>
            <a:r>
              <a:rPr lang="ar-EG" dirty="0">
                <a:solidFill>
                  <a:srgbClr val="050505"/>
                </a:solidFill>
                <a:latin typeface="Calibri" panose="020F0502020204030204" pitchFamily="34" charset="0"/>
                <a:ea typeface="Times New Roman" panose="02020603050405020304" pitchFamily="18" charset="0"/>
                <a:cs typeface="Simplified Arabic"/>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marL="180340" indent="-180340">
              <a:lnSpc>
                <a:spcPct val="115000"/>
              </a:lnSpc>
              <a:spcAft>
                <a:spcPts val="0"/>
              </a:spcAft>
            </a:pPr>
            <a:r>
              <a:rPr lang="ar-EG" sz="2400" dirty="0">
                <a:latin typeface="Calibri" panose="020F0502020204030204" pitchFamily="34" charset="0"/>
                <a:ea typeface="Times New Roman" panose="02020603050405020304" pitchFamily="18" charset="0"/>
                <a:cs typeface="Simplified Arabic"/>
              </a:rPr>
              <a:t>6 - </a:t>
            </a:r>
            <a:r>
              <a:rPr lang="ar-SA" sz="2400" dirty="0">
                <a:latin typeface="Calibri" panose="020F0502020204030204" pitchFamily="34" charset="0"/>
                <a:ea typeface="Times New Roman" panose="02020603050405020304" pitchFamily="18" charset="0"/>
                <a:cs typeface="Simplified Arabic"/>
              </a:rPr>
              <a:t>الكلمات التي تتضمنها الأناشيد يفضل أن يتسع لها القاموس اللغوي للتلميذ</a:t>
            </a:r>
            <a:r>
              <a:rPr lang="ar-EG" sz="2400" dirty="0">
                <a:latin typeface="Calibri" panose="020F0502020204030204" pitchFamily="34" charset="0"/>
                <a:ea typeface="Times New Roman" panose="02020603050405020304" pitchFamily="18" charset="0"/>
                <a:cs typeface="Simplified Arabic"/>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marL="180340" indent="-180340" algn="just">
              <a:lnSpc>
                <a:spcPct val="115000"/>
              </a:lnSpc>
              <a:spcAft>
                <a:spcPts val="0"/>
              </a:spcAft>
            </a:pPr>
            <a:r>
              <a:rPr lang="ar-EG" sz="2400" dirty="0">
                <a:latin typeface="Calibri" panose="020F0502020204030204" pitchFamily="34" charset="0"/>
                <a:ea typeface="Times New Roman" panose="02020603050405020304" pitchFamily="18" charset="0"/>
                <a:cs typeface="Simplified Arabic"/>
              </a:rPr>
              <a:t>7 - </a:t>
            </a:r>
            <a:r>
              <a:rPr lang="ar-SA" sz="2400" dirty="0">
                <a:latin typeface="Calibri" panose="020F0502020204030204" pitchFamily="34" charset="0"/>
                <a:ea typeface="Times New Roman" panose="02020603050405020304" pitchFamily="18" charset="0"/>
                <a:cs typeface="Simplified Arabic"/>
              </a:rPr>
              <a:t>إيقاع الأناشيد ينبغي أن يتميز بالسهولة واليسر، فإذا كانت الكلمات سهلة وسلسة كان الإيقاع كذلك</a:t>
            </a:r>
            <a:r>
              <a:rPr lang="ar-EG" sz="2400" dirty="0">
                <a:latin typeface="Calibri" panose="020F0502020204030204" pitchFamily="34" charset="0"/>
                <a:ea typeface="Times New Roman" panose="02020603050405020304" pitchFamily="18" charset="0"/>
                <a:cs typeface="Simplified Arabic"/>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marL="180340" indent="-180340">
              <a:lnSpc>
                <a:spcPct val="115000"/>
              </a:lnSpc>
              <a:spcAft>
                <a:spcPts val="0"/>
              </a:spcAft>
            </a:pPr>
            <a:r>
              <a:rPr lang="ar-EG" sz="2400" dirty="0">
                <a:latin typeface="Calibri" panose="020F0502020204030204" pitchFamily="34" charset="0"/>
                <a:ea typeface="Times New Roman" panose="02020603050405020304" pitchFamily="18" charset="0"/>
                <a:cs typeface="Simplified Arabic"/>
              </a:rPr>
              <a:t>8 - </a:t>
            </a:r>
            <a:r>
              <a:rPr lang="ar-SA" sz="2400" dirty="0">
                <a:latin typeface="Calibri" panose="020F0502020204030204" pitchFamily="34" charset="0"/>
                <a:ea typeface="Times New Roman" panose="02020603050405020304" pitchFamily="18" charset="0"/>
                <a:cs typeface="Simplified Arabic"/>
              </a:rPr>
              <a:t>أن تحمل الأناشيد أفكارًا وقيما تمد التلميذ بالتجارب والخبرات ، وتجعلهم أكثر إحساسًا بالحياة وأن تكون تلك واضحة ، يستطيع الطفل أن يدركها</a:t>
            </a:r>
            <a:r>
              <a:rPr lang="ar-EG" sz="2400" dirty="0">
                <a:latin typeface="Calibri" panose="020F0502020204030204" pitchFamily="34" charset="0"/>
                <a:ea typeface="Times New Roman" panose="02020603050405020304" pitchFamily="18" charset="0"/>
                <a:cs typeface="Simplified Arabic"/>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0"/>
              </a:spcAft>
            </a:pPr>
            <a:r>
              <a:rPr lang="ar-EG" sz="300" b="1" dirty="0">
                <a:solidFill>
                  <a:srgbClr val="141823"/>
                </a:solidFill>
                <a:latin typeface="Times New Roman" panose="02020603050405020304" pitchFamily="18" charset="0"/>
                <a:ea typeface="Times New Roman" panose="02020603050405020304" pitchFamily="18" charset="0"/>
                <a:cs typeface="Simplified Arabic"/>
              </a:rPr>
              <a:t> </a:t>
            </a:r>
            <a:endParaRPr lang="en-US" sz="16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7153671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flipV="1">
            <a:off x="684212" y="5994399"/>
            <a:ext cx="8511303" cy="97308"/>
          </a:xfrm>
        </p:spPr>
        <p:txBody>
          <a:bodyPr>
            <a:normAutofit fontScale="90000"/>
          </a:bodyPr>
          <a:lstStyle/>
          <a:p>
            <a:endParaRPr lang="ar-EG" dirty="0"/>
          </a:p>
        </p:txBody>
      </p:sp>
      <p:sp>
        <p:nvSpPr>
          <p:cNvPr id="3" name="عنصر نائب للمحتوى 2"/>
          <p:cNvSpPr>
            <a:spLocks noGrp="1"/>
          </p:cNvSpPr>
          <p:nvPr>
            <p:ph idx="1"/>
          </p:nvPr>
        </p:nvSpPr>
        <p:spPr>
          <a:xfrm>
            <a:off x="267794" y="-154546"/>
            <a:ext cx="11924206" cy="6671256"/>
          </a:xfrm>
        </p:spPr>
        <p:txBody>
          <a:bodyPr/>
          <a:lstStyle/>
          <a:p>
            <a:pPr>
              <a:lnSpc>
                <a:spcPct val="115000"/>
              </a:lnSpc>
              <a:spcAft>
                <a:spcPts val="0"/>
              </a:spcAft>
            </a:pPr>
            <a:r>
              <a:rPr lang="ar-SA" sz="2400" b="1" dirty="0">
                <a:solidFill>
                  <a:srgbClr val="141823"/>
                </a:solidFill>
                <a:latin typeface="Times New Roman" panose="02020603050405020304" pitchFamily="18" charset="0"/>
                <a:ea typeface="Times New Roman" panose="02020603050405020304" pitchFamily="18" charset="0"/>
                <a:cs typeface="Simplified Arabic"/>
              </a:rPr>
              <a:t>خطوات تدريس الأناشيد</a:t>
            </a:r>
            <a:r>
              <a:rPr lang="ar-EG" sz="2400" b="1" dirty="0">
                <a:solidFill>
                  <a:srgbClr val="141823"/>
                </a:solidFill>
                <a:latin typeface="Times New Roman" panose="02020603050405020304" pitchFamily="18" charset="0"/>
                <a:ea typeface="Times New Roman" panose="02020603050405020304" pitchFamily="18" charset="0"/>
                <a:cs typeface="Simplified Arabic"/>
              </a:rPr>
              <a:t>:</a:t>
            </a:r>
            <a:endParaRPr lang="en-US" sz="1600" dirty="0">
              <a:latin typeface="Times New Roman" panose="02020603050405020304" pitchFamily="18" charset="0"/>
              <a:ea typeface="Times New Roman" panose="02020603050405020304" pitchFamily="18" charset="0"/>
            </a:endParaRPr>
          </a:p>
          <a:p>
            <a:pPr>
              <a:lnSpc>
                <a:spcPct val="115000"/>
              </a:lnSpc>
              <a:spcAft>
                <a:spcPts val="0"/>
              </a:spcAft>
            </a:pPr>
            <a:r>
              <a:rPr lang="ar-SA" b="1" dirty="0">
                <a:solidFill>
                  <a:srgbClr val="141823"/>
                </a:solidFill>
                <a:latin typeface="Times New Roman" panose="02020603050405020304" pitchFamily="18" charset="0"/>
                <a:ea typeface="Times New Roman" panose="02020603050405020304" pitchFamily="18" charset="0"/>
                <a:cs typeface="Simplified Arabic"/>
              </a:rPr>
              <a:t>لتدريس الأناشيد يمكن اتباع الخطوات التالية</a:t>
            </a:r>
            <a:r>
              <a:rPr lang="ar-EG" b="1" dirty="0">
                <a:solidFill>
                  <a:srgbClr val="141823"/>
                </a:solidFill>
                <a:latin typeface="Times New Roman" panose="02020603050405020304" pitchFamily="18" charset="0"/>
                <a:ea typeface="Times New Roman" panose="02020603050405020304" pitchFamily="18" charset="0"/>
                <a:cs typeface="Simplified Arabic"/>
              </a:rPr>
              <a:t>:</a:t>
            </a:r>
            <a:endParaRPr lang="en-US" sz="1600" dirty="0">
              <a:latin typeface="Times New Roman" panose="02020603050405020304" pitchFamily="18" charset="0"/>
              <a:ea typeface="Times New Roman" panose="02020603050405020304" pitchFamily="18" charset="0"/>
            </a:endParaRPr>
          </a:p>
          <a:p>
            <a:pPr algn="just">
              <a:lnSpc>
                <a:spcPct val="115000"/>
              </a:lnSpc>
              <a:spcAft>
                <a:spcPts val="0"/>
              </a:spcAft>
            </a:pPr>
            <a:r>
              <a:rPr lang="ar-EG" dirty="0">
                <a:latin typeface="Times New Roman" panose="02020603050405020304" pitchFamily="18" charset="0"/>
                <a:ea typeface="Times New Roman" panose="02020603050405020304" pitchFamily="18" charset="0"/>
                <a:cs typeface="Simplified Arabic"/>
              </a:rPr>
              <a:t>• </a:t>
            </a:r>
            <a:r>
              <a:rPr lang="ar-SA" dirty="0">
                <a:latin typeface="Times New Roman" panose="02020603050405020304" pitchFamily="18" charset="0"/>
                <a:ea typeface="Times New Roman" panose="02020603050405020304" pitchFamily="18" charset="0"/>
                <a:cs typeface="Simplified Arabic"/>
              </a:rPr>
              <a:t>يقدم المعلم النشيد بقصة أو أسئلة مناسبة لموضوعه </a:t>
            </a:r>
            <a:r>
              <a:rPr lang="ar-EG" dirty="0">
                <a:latin typeface="Times New Roman" panose="02020603050405020304" pitchFamily="18" charset="0"/>
                <a:ea typeface="Times New Roman" panose="02020603050405020304" pitchFamily="18" charset="0"/>
                <a:cs typeface="Simplified Arabic"/>
              </a:rPr>
              <a:t>.</a:t>
            </a:r>
            <a:endParaRPr lang="en-US" sz="1600" dirty="0">
              <a:latin typeface="Times New Roman" panose="02020603050405020304" pitchFamily="18" charset="0"/>
              <a:ea typeface="Times New Roman" panose="02020603050405020304" pitchFamily="18" charset="0"/>
            </a:endParaRPr>
          </a:p>
          <a:p>
            <a:pPr algn="just">
              <a:lnSpc>
                <a:spcPct val="115000"/>
              </a:lnSpc>
              <a:spcAft>
                <a:spcPts val="0"/>
              </a:spcAft>
            </a:pPr>
            <a:r>
              <a:rPr lang="ar-EG" dirty="0">
                <a:latin typeface="Times New Roman" panose="02020603050405020304" pitchFamily="18" charset="0"/>
                <a:ea typeface="Times New Roman" panose="02020603050405020304" pitchFamily="18" charset="0"/>
                <a:cs typeface="Simplified Arabic"/>
              </a:rPr>
              <a:t>• </a:t>
            </a:r>
            <a:r>
              <a:rPr lang="ar-SA" dirty="0">
                <a:latin typeface="Times New Roman" panose="02020603050405020304" pitchFamily="18" charset="0"/>
                <a:ea typeface="Times New Roman" panose="02020603050405020304" pitchFamily="18" charset="0"/>
                <a:cs typeface="Simplified Arabic"/>
              </a:rPr>
              <a:t>كتابة النشيد على السبورة، أو عرضه بأية وسيلة مناسبة وقراءته بشكل غير منغّم، ومناقشة الظواهر الإملائية والكتابية فيه</a:t>
            </a:r>
            <a:r>
              <a:rPr lang="ar-EG" dirty="0">
                <a:latin typeface="Times New Roman" panose="02020603050405020304" pitchFamily="18" charset="0"/>
                <a:ea typeface="Times New Roman" panose="02020603050405020304" pitchFamily="18" charset="0"/>
                <a:cs typeface="Simplified Arabic"/>
              </a:rPr>
              <a:t>. </a:t>
            </a:r>
            <a:endParaRPr lang="en-US" sz="1600" dirty="0">
              <a:latin typeface="Times New Roman" panose="02020603050405020304" pitchFamily="18" charset="0"/>
              <a:ea typeface="Times New Roman" panose="02020603050405020304" pitchFamily="18" charset="0"/>
            </a:endParaRPr>
          </a:p>
          <a:p>
            <a:pPr algn="just">
              <a:lnSpc>
                <a:spcPct val="115000"/>
              </a:lnSpc>
              <a:spcAft>
                <a:spcPts val="0"/>
              </a:spcAft>
            </a:pPr>
            <a:r>
              <a:rPr lang="ar-EG" dirty="0">
                <a:latin typeface="Times New Roman" panose="02020603050405020304" pitchFamily="18" charset="0"/>
                <a:ea typeface="Times New Roman" panose="02020603050405020304" pitchFamily="18" charset="0"/>
                <a:cs typeface="Simplified Arabic"/>
              </a:rPr>
              <a:t>• </a:t>
            </a:r>
            <a:r>
              <a:rPr lang="ar-SA" dirty="0">
                <a:latin typeface="Times New Roman" panose="02020603050405020304" pitchFamily="18" charset="0"/>
                <a:ea typeface="Times New Roman" panose="02020603050405020304" pitchFamily="18" charset="0"/>
                <a:cs typeface="Simplified Arabic"/>
              </a:rPr>
              <a:t>قراءة النشيد ملحنا من المعلم </a:t>
            </a:r>
            <a:r>
              <a:rPr lang="ar-EG" dirty="0">
                <a:latin typeface="Times New Roman" panose="02020603050405020304" pitchFamily="18" charset="0"/>
                <a:ea typeface="Times New Roman" panose="02020603050405020304" pitchFamily="18" charset="0"/>
                <a:cs typeface="Simplified Arabic"/>
              </a:rPr>
              <a:t>.. </a:t>
            </a:r>
            <a:r>
              <a:rPr lang="ar-SA" dirty="0">
                <a:latin typeface="Times New Roman" panose="02020603050405020304" pitchFamily="18" charset="0"/>
                <a:ea typeface="Times New Roman" panose="02020603050405020304" pitchFamily="18" charset="0"/>
                <a:cs typeface="Simplified Arabic"/>
              </a:rPr>
              <a:t>مع عمل الحركات الإيقاعية المتناسبة مع اللحن </a:t>
            </a:r>
            <a:r>
              <a:rPr lang="ar-EG" dirty="0">
                <a:latin typeface="Times New Roman" panose="02020603050405020304" pitchFamily="18" charset="0"/>
                <a:ea typeface="Times New Roman" panose="02020603050405020304" pitchFamily="18" charset="0"/>
                <a:cs typeface="Simplified Arabic"/>
              </a:rPr>
              <a:t>.</a:t>
            </a:r>
            <a:br>
              <a:rPr lang="ar-EG" dirty="0">
                <a:latin typeface="Times New Roman" panose="02020603050405020304" pitchFamily="18" charset="0"/>
                <a:ea typeface="Times New Roman" panose="02020603050405020304" pitchFamily="18" charset="0"/>
                <a:cs typeface="Simplified Arabic"/>
              </a:rPr>
            </a:br>
            <a:r>
              <a:rPr lang="ar-EG" dirty="0">
                <a:latin typeface="Times New Roman" panose="02020603050405020304" pitchFamily="18" charset="0"/>
                <a:ea typeface="Times New Roman" panose="02020603050405020304" pitchFamily="18" charset="0"/>
                <a:cs typeface="Simplified Arabic"/>
              </a:rPr>
              <a:t>• </a:t>
            </a:r>
            <a:r>
              <a:rPr lang="ar-SA" dirty="0">
                <a:latin typeface="Times New Roman" panose="02020603050405020304" pitchFamily="18" charset="0"/>
                <a:ea typeface="Times New Roman" panose="02020603050405020304" pitchFamily="18" charset="0"/>
                <a:cs typeface="Simplified Arabic"/>
              </a:rPr>
              <a:t>مناقشة معاني النشيد وأفكاره وأهدافه مع التلاميذ </a:t>
            </a:r>
            <a:r>
              <a:rPr lang="ar-EG" dirty="0">
                <a:latin typeface="Times New Roman" panose="02020603050405020304" pitchFamily="18" charset="0"/>
                <a:ea typeface="Times New Roman" panose="02020603050405020304" pitchFamily="18" charset="0"/>
                <a:cs typeface="Simplified Arabic"/>
              </a:rPr>
              <a:t>.</a:t>
            </a:r>
            <a:endParaRPr lang="en-US" sz="1600" dirty="0">
              <a:latin typeface="Times New Roman" panose="02020603050405020304" pitchFamily="18" charset="0"/>
              <a:ea typeface="Times New Roman" panose="02020603050405020304" pitchFamily="18" charset="0"/>
            </a:endParaRPr>
          </a:p>
          <a:p>
            <a:pPr algn="just">
              <a:lnSpc>
                <a:spcPct val="115000"/>
              </a:lnSpc>
              <a:spcAft>
                <a:spcPts val="0"/>
              </a:spcAft>
            </a:pPr>
            <a:r>
              <a:rPr lang="ar-EG" dirty="0">
                <a:latin typeface="Times New Roman" panose="02020603050405020304" pitchFamily="18" charset="0"/>
                <a:ea typeface="Times New Roman" panose="02020603050405020304" pitchFamily="18" charset="0"/>
                <a:cs typeface="Simplified Arabic"/>
              </a:rPr>
              <a:t>• </a:t>
            </a:r>
            <a:r>
              <a:rPr lang="ar-SA" dirty="0">
                <a:latin typeface="Times New Roman" panose="02020603050405020304" pitchFamily="18" charset="0"/>
                <a:ea typeface="Times New Roman" panose="02020603050405020304" pitchFamily="18" charset="0"/>
                <a:cs typeface="Simplified Arabic"/>
              </a:rPr>
              <a:t>يستفاد من النشيد في تثبيت نطق حروف المد حيث نبالغ في نطقها عادةً في الأناشيد</a:t>
            </a:r>
            <a:r>
              <a:rPr lang="ar-EG" dirty="0">
                <a:latin typeface="Times New Roman" panose="02020603050405020304" pitchFamily="18" charset="0"/>
                <a:ea typeface="Times New Roman" panose="02020603050405020304" pitchFamily="18" charset="0"/>
                <a:cs typeface="Simplified Arabic"/>
              </a:rPr>
              <a:t>.</a:t>
            </a:r>
            <a:br>
              <a:rPr lang="ar-EG" dirty="0">
                <a:latin typeface="Times New Roman" panose="02020603050405020304" pitchFamily="18" charset="0"/>
                <a:ea typeface="Times New Roman" panose="02020603050405020304" pitchFamily="18" charset="0"/>
                <a:cs typeface="Simplified Arabic"/>
              </a:rPr>
            </a:br>
            <a:r>
              <a:rPr lang="ar-EG" dirty="0">
                <a:latin typeface="Times New Roman" panose="02020603050405020304" pitchFamily="18" charset="0"/>
                <a:ea typeface="Times New Roman" panose="02020603050405020304" pitchFamily="18" charset="0"/>
                <a:cs typeface="Simplified Arabic"/>
              </a:rPr>
              <a:t>• </a:t>
            </a:r>
            <a:r>
              <a:rPr lang="ar-SA" dirty="0">
                <a:latin typeface="Times New Roman" panose="02020603050405020304" pitchFamily="18" charset="0"/>
                <a:ea typeface="Times New Roman" panose="02020603050405020304" pitchFamily="18" charset="0"/>
                <a:cs typeface="Simplified Arabic"/>
              </a:rPr>
              <a:t>سماع تسجيل النشيد من المسجل </a:t>
            </a:r>
            <a:r>
              <a:rPr lang="ar-EG" dirty="0">
                <a:latin typeface="Times New Roman" panose="02020603050405020304" pitchFamily="18" charset="0"/>
                <a:ea typeface="Times New Roman" panose="02020603050405020304" pitchFamily="18" charset="0"/>
                <a:cs typeface="Simplified Arabic"/>
              </a:rPr>
              <a:t>.</a:t>
            </a:r>
            <a:endParaRPr lang="en-US" sz="1600" dirty="0">
              <a:latin typeface="Times New Roman" panose="02020603050405020304" pitchFamily="18" charset="0"/>
              <a:ea typeface="Times New Roman" panose="02020603050405020304" pitchFamily="18" charset="0"/>
            </a:endParaRPr>
          </a:p>
          <a:p>
            <a:pPr algn="just">
              <a:lnSpc>
                <a:spcPct val="115000"/>
              </a:lnSpc>
              <a:spcAft>
                <a:spcPts val="0"/>
              </a:spcAft>
            </a:pPr>
            <a:r>
              <a:rPr lang="ar-EG" dirty="0">
                <a:latin typeface="Times New Roman" panose="02020603050405020304" pitchFamily="18" charset="0"/>
                <a:ea typeface="Times New Roman" panose="02020603050405020304" pitchFamily="18" charset="0"/>
                <a:cs typeface="Simplified Arabic"/>
              </a:rPr>
              <a:t>• </a:t>
            </a:r>
            <a:r>
              <a:rPr lang="ar-SA" dirty="0">
                <a:latin typeface="Times New Roman" panose="02020603050405020304" pitchFamily="18" charset="0"/>
                <a:ea typeface="Times New Roman" panose="02020603050405020304" pitchFamily="18" charset="0"/>
                <a:cs typeface="Simplified Arabic"/>
              </a:rPr>
              <a:t>في الصفوف الأولى يُراعَى عدم تمكن التلاميذ من القراءة ، فيكون التعليم بالتكرار</a:t>
            </a:r>
            <a:r>
              <a:rPr lang="ar-EG" dirty="0">
                <a:latin typeface="Times New Roman" panose="02020603050405020304" pitchFamily="18" charset="0"/>
                <a:ea typeface="Times New Roman" panose="02020603050405020304" pitchFamily="18" charset="0"/>
                <a:cs typeface="Simplified Arabic"/>
              </a:rPr>
              <a:t>.</a:t>
            </a:r>
            <a:br>
              <a:rPr lang="ar-EG" dirty="0">
                <a:latin typeface="Times New Roman" panose="02020603050405020304" pitchFamily="18" charset="0"/>
                <a:ea typeface="Times New Roman" panose="02020603050405020304" pitchFamily="18" charset="0"/>
                <a:cs typeface="Simplified Arabic"/>
              </a:rPr>
            </a:br>
            <a:r>
              <a:rPr lang="ar-EG" dirty="0">
                <a:latin typeface="Times New Roman" panose="02020603050405020304" pitchFamily="18" charset="0"/>
                <a:ea typeface="Times New Roman" panose="02020603050405020304" pitchFamily="18" charset="0"/>
                <a:cs typeface="Simplified Arabic"/>
              </a:rPr>
              <a:t>• </a:t>
            </a:r>
            <a:r>
              <a:rPr lang="ar-SA" dirty="0">
                <a:latin typeface="Times New Roman" panose="02020603050405020304" pitchFamily="18" charset="0"/>
                <a:ea typeface="Times New Roman" panose="02020603050405020304" pitchFamily="18" charset="0"/>
                <a:cs typeface="Simplified Arabic"/>
              </a:rPr>
              <a:t>يتدرج المعلم في تدريس الأناشيد من الاستماع إلى القراءة الجهرية فالقراءة الصامتة </a:t>
            </a:r>
            <a:r>
              <a:rPr lang="ar-EG" dirty="0">
                <a:latin typeface="Times New Roman" panose="02020603050405020304" pitchFamily="18" charset="0"/>
                <a:ea typeface="Times New Roman" panose="02020603050405020304" pitchFamily="18" charset="0"/>
                <a:cs typeface="Simplified Arabic"/>
              </a:rPr>
              <a:t>.</a:t>
            </a:r>
            <a:endParaRPr lang="en-US" sz="1600" dirty="0">
              <a:latin typeface="Times New Roman" panose="02020603050405020304" pitchFamily="18" charset="0"/>
              <a:ea typeface="Times New Roman" panose="02020603050405020304" pitchFamily="18" charset="0"/>
            </a:endParaRPr>
          </a:p>
          <a:p>
            <a:pPr>
              <a:lnSpc>
                <a:spcPct val="115000"/>
              </a:lnSpc>
              <a:spcAft>
                <a:spcPts val="0"/>
              </a:spcAft>
            </a:pPr>
            <a:r>
              <a:rPr lang="ar-EG" dirty="0">
                <a:latin typeface="Times New Roman" panose="02020603050405020304" pitchFamily="18" charset="0"/>
                <a:ea typeface="Times New Roman" panose="02020603050405020304" pitchFamily="18" charset="0"/>
                <a:cs typeface="Simplified Arabic"/>
              </a:rPr>
              <a:t>• </a:t>
            </a:r>
            <a:r>
              <a:rPr lang="ar-SA" dirty="0">
                <a:latin typeface="Times New Roman" panose="02020603050405020304" pitchFamily="18" charset="0"/>
                <a:ea typeface="Times New Roman" panose="02020603050405020304" pitchFamily="18" charset="0"/>
                <a:cs typeface="Simplified Arabic"/>
              </a:rPr>
              <a:t>تقسم المعلم الفصل إلى مجموعات </a:t>
            </a:r>
            <a:r>
              <a:rPr lang="ar-EG" dirty="0">
                <a:latin typeface="Times New Roman" panose="02020603050405020304" pitchFamily="18" charset="0"/>
                <a:ea typeface="Times New Roman" panose="02020603050405020304" pitchFamily="18" charset="0"/>
                <a:cs typeface="Simplified Arabic"/>
              </a:rPr>
              <a:t>.. </a:t>
            </a:r>
            <a:r>
              <a:rPr lang="ar-SA" dirty="0">
                <a:latin typeface="Times New Roman" panose="02020603050405020304" pitchFamily="18" charset="0"/>
                <a:ea typeface="Times New Roman" panose="02020603050405020304" pitchFamily="18" charset="0"/>
                <a:cs typeface="Simplified Arabic"/>
              </a:rPr>
              <a:t>ويختار كل مجموعة من يقودها كي يرددوا من بعده</a:t>
            </a:r>
            <a:r>
              <a:rPr lang="ar-EG" dirty="0">
                <a:latin typeface="Times New Roman" panose="02020603050405020304" pitchFamily="18" charset="0"/>
                <a:ea typeface="Times New Roman" panose="02020603050405020304" pitchFamily="18" charset="0"/>
                <a:cs typeface="Simplified Arabic"/>
              </a:rPr>
              <a:t>.</a:t>
            </a:r>
            <a:endParaRPr lang="en-US" sz="1600" dirty="0">
              <a:latin typeface="Times New Roman" panose="02020603050405020304" pitchFamily="18" charset="0"/>
              <a:ea typeface="Times New Roman" panose="02020603050405020304" pitchFamily="18" charset="0"/>
            </a:endParaRPr>
          </a:p>
          <a:p>
            <a:pPr>
              <a:lnSpc>
                <a:spcPct val="115000"/>
              </a:lnSpc>
              <a:spcAft>
                <a:spcPts val="0"/>
              </a:spcAft>
            </a:pPr>
            <a:r>
              <a:rPr lang="ar-EG" dirty="0">
                <a:latin typeface="Times New Roman" panose="02020603050405020304" pitchFamily="18" charset="0"/>
                <a:ea typeface="Times New Roman" panose="02020603050405020304" pitchFamily="18" charset="0"/>
                <a:cs typeface="Simplified Arabic"/>
              </a:rPr>
              <a:t>• </a:t>
            </a:r>
            <a:r>
              <a:rPr lang="ar-SA" dirty="0">
                <a:latin typeface="Times New Roman" panose="02020603050405020304" pitchFamily="18" charset="0"/>
                <a:ea typeface="Times New Roman" panose="02020603050405020304" pitchFamily="18" charset="0"/>
                <a:cs typeface="Simplified Arabic"/>
              </a:rPr>
              <a:t>ينشد قائد كل مجموعة النشيد وتردد مجموعته من خلفه لتتسابق المجموعات على الأداء الأحسن </a:t>
            </a:r>
            <a:r>
              <a:rPr lang="ar-EG" dirty="0">
                <a:latin typeface="Times New Roman" panose="02020603050405020304" pitchFamily="18" charset="0"/>
                <a:ea typeface="Times New Roman" panose="02020603050405020304" pitchFamily="18" charset="0"/>
                <a:cs typeface="Simplified Arabic"/>
              </a:rPr>
              <a:t>.</a:t>
            </a:r>
            <a:br>
              <a:rPr lang="ar-EG" dirty="0">
                <a:latin typeface="Times New Roman" panose="02020603050405020304" pitchFamily="18" charset="0"/>
                <a:ea typeface="Times New Roman" panose="02020603050405020304" pitchFamily="18" charset="0"/>
                <a:cs typeface="Simplified Arabic"/>
              </a:rPr>
            </a:br>
            <a:r>
              <a:rPr lang="ar-EG" dirty="0">
                <a:latin typeface="Times New Roman" panose="02020603050405020304" pitchFamily="18" charset="0"/>
                <a:ea typeface="Times New Roman" panose="02020603050405020304" pitchFamily="18" charset="0"/>
                <a:cs typeface="Simplified Arabic"/>
              </a:rPr>
              <a:t>• </a:t>
            </a:r>
            <a:r>
              <a:rPr lang="ar-SA" dirty="0">
                <a:latin typeface="Times New Roman" panose="02020603050405020304" pitchFamily="18" charset="0"/>
                <a:ea typeface="Times New Roman" panose="02020603050405020304" pitchFamily="18" charset="0"/>
                <a:cs typeface="Simplified Arabic"/>
              </a:rPr>
              <a:t>يجري المعلم مسابقة فردية بين التلاميذ </a:t>
            </a:r>
            <a:r>
              <a:rPr lang="ar-EG" dirty="0">
                <a:latin typeface="Times New Roman" panose="02020603050405020304" pitchFamily="18" charset="0"/>
                <a:ea typeface="Times New Roman" panose="02020603050405020304" pitchFamily="18" charset="0"/>
                <a:cs typeface="Simplified Arabic"/>
              </a:rPr>
              <a:t>.</a:t>
            </a:r>
            <a:br>
              <a:rPr lang="ar-EG" dirty="0">
                <a:latin typeface="Times New Roman" panose="02020603050405020304" pitchFamily="18" charset="0"/>
                <a:ea typeface="Times New Roman" panose="02020603050405020304" pitchFamily="18" charset="0"/>
                <a:cs typeface="Simplified Arabic"/>
              </a:rPr>
            </a:br>
            <a:r>
              <a:rPr lang="ar-EG" dirty="0">
                <a:latin typeface="Times New Roman" panose="02020603050405020304" pitchFamily="18" charset="0"/>
                <a:ea typeface="Times New Roman" panose="02020603050405020304" pitchFamily="18" charset="0"/>
                <a:cs typeface="Simplified Arabic"/>
              </a:rPr>
              <a:t>• </a:t>
            </a:r>
            <a:r>
              <a:rPr lang="ar-SA" dirty="0">
                <a:latin typeface="Times New Roman" panose="02020603050405020304" pitchFamily="18" charset="0"/>
                <a:ea typeface="Times New Roman" panose="02020603050405020304" pitchFamily="18" charset="0"/>
                <a:cs typeface="Simplified Arabic"/>
              </a:rPr>
              <a:t>تسجيل أداء المتميزين والإشادة بهم </a:t>
            </a:r>
            <a:r>
              <a:rPr lang="ar-EG" dirty="0">
                <a:latin typeface="Times New Roman" panose="02020603050405020304" pitchFamily="18" charset="0"/>
                <a:ea typeface="Times New Roman" panose="02020603050405020304" pitchFamily="18" charset="0"/>
                <a:cs typeface="Simplified Arabic"/>
              </a:rPr>
              <a:t>.. </a:t>
            </a:r>
            <a:r>
              <a:rPr lang="ar-SA" dirty="0">
                <a:latin typeface="Times New Roman" panose="02020603050405020304" pitchFamily="18" charset="0"/>
                <a:ea typeface="Times New Roman" panose="02020603050405020304" pitchFamily="18" charset="0"/>
                <a:cs typeface="Simplified Arabic"/>
              </a:rPr>
              <a:t>ويمكن عرض ذلك في الإذاعة المدرسية </a:t>
            </a:r>
            <a:r>
              <a:rPr lang="ar-EG" dirty="0">
                <a:latin typeface="Times New Roman" panose="02020603050405020304" pitchFamily="18" charset="0"/>
                <a:ea typeface="Times New Roman" panose="02020603050405020304" pitchFamily="18" charset="0"/>
                <a:cs typeface="Simplified Arabic"/>
              </a:rPr>
              <a:t>.</a:t>
            </a:r>
            <a:br>
              <a:rPr lang="ar-EG" dirty="0">
                <a:latin typeface="Times New Roman" panose="02020603050405020304" pitchFamily="18" charset="0"/>
                <a:ea typeface="Times New Roman" panose="02020603050405020304" pitchFamily="18" charset="0"/>
                <a:cs typeface="Simplified Arabic"/>
              </a:rPr>
            </a:br>
            <a:r>
              <a:rPr lang="ar-EG" dirty="0">
                <a:latin typeface="Times New Roman" panose="02020603050405020304" pitchFamily="18" charset="0"/>
                <a:ea typeface="Times New Roman" panose="02020603050405020304" pitchFamily="18" charset="0"/>
                <a:cs typeface="Simplified Arabic"/>
              </a:rPr>
              <a:t>• </a:t>
            </a:r>
            <a:r>
              <a:rPr lang="ar-SA" dirty="0">
                <a:latin typeface="Times New Roman" panose="02020603050405020304" pitchFamily="18" charset="0"/>
                <a:ea typeface="Times New Roman" panose="02020603050405020304" pitchFamily="18" charset="0"/>
                <a:cs typeface="Simplified Arabic"/>
              </a:rPr>
              <a:t>نشجع </a:t>
            </a:r>
            <a:r>
              <a:rPr lang="ar-SA" dirty="0">
                <a:solidFill>
                  <a:srgbClr val="000000"/>
                </a:solidFill>
                <a:latin typeface="Times New Roman" panose="02020603050405020304" pitchFamily="18" charset="0"/>
                <a:ea typeface="Times New Roman" panose="02020603050405020304" pitchFamily="18" charset="0"/>
                <a:cs typeface="Simplified Arabic"/>
              </a:rPr>
              <a:t>التلاميذ</a:t>
            </a:r>
            <a:r>
              <a:rPr lang="ar-SA" dirty="0">
                <a:latin typeface="Times New Roman" panose="02020603050405020304" pitchFamily="18" charset="0"/>
                <a:ea typeface="Times New Roman" panose="02020603050405020304" pitchFamily="18" charset="0"/>
                <a:cs typeface="Simplified Arabic"/>
              </a:rPr>
              <a:t> على حفظ النشيد </a:t>
            </a:r>
            <a:r>
              <a:rPr lang="ar-EG" dirty="0">
                <a:latin typeface="Times New Roman" panose="02020603050405020304" pitchFamily="18" charset="0"/>
                <a:ea typeface="Times New Roman" panose="02020603050405020304" pitchFamily="18" charset="0"/>
                <a:cs typeface="Simplified Arabic"/>
              </a:rPr>
              <a:t>.. </a:t>
            </a:r>
            <a:r>
              <a:rPr lang="ar-SA" dirty="0">
                <a:latin typeface="Times New Roman" panose="02020603050405020304" pitchFamily="18" charset="0"/>
                <a:ea typeface="Times New Roman" panose="02020603050405020304" pitchFamily="18" charset="0"/>
                <a:cs typeface="Simplified Arabic"/>
              </a:rPr>
              <a:t>وسنجد أن أكثرهم حفظه في الفصل </a:t>
            </a:r>
            <a:r>
              <a:rPr lang="ar-EG" dirty="0">
                <a:latin typeface="Times New Roman" panose="02020603050405020304" pitchFamily="18" charset="0"/>
                <a:ea typeface="Times New Roman" panose="02020603050405020304" pitchFamily="18" charset="0"/>
                <a:cs typeface="Simplified Arabic"/>
              </a:rPr>
              <a:t>.</a:t>
            </a:r>
            <a:endParaRPr lang="en-US" sz="1600" dirty="0">
              <a:latin typeface="Times New Roman" panose="02020603050405020304" pitchFamily="18" charset="0"/>
              <a:ea typeface="Times New Roman" panose="02020603050405020304" pitchFamily="18" charset="0"/>
            </a:endParaRPr>
          </a:p>
          <a:p>
            <a:pPr>
              <a:lnSpc>
                <a:spcPct val="115000"/>
              </a:lnSpc>
              <a:spcAft>
                <a:spcPts val="0"/>
              </a:spcAft>
            </a:pPr>
            <a:r>
              <a:rPr lang="ar-EG" sz="1000" dirty="0">
                <a:latin typeface="Times New Roman" panose="02020603050405020304" pitchFamily="18" charset="0"/>
                <a:ea typeface="Times New Roman" panose="02020603050405020304" pitchFamily="18" charset="0"/>
                <a:cs typeface="Simplified Arabic"/>
              </a:rPr>
              <a:t> </a:t>
            </a:r>
            <a:endParaRPr lang="en-US" sz="16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9983475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flipV="1">
            <a:off x="684212" y="5994399"/>
            <a:ext cx="8846154" cy="45793"/>
          </a:xfrm>
        </p:spPr>
        <p:txBody>
          <a:bodyPr>
            <a:normAutofit fontScale="90000"/>
          </a:bodyPr>
          <a:lstStyle/>
          <a:p>
            <a:endParaRPr lang="ar-EG"/>
          </a:p>
        </p:txBody>
      </p:sp>
      <p:sp>
        <p:nvSpPr>
          <p:cNvPr id="3" name="عنصر نائب للمحتوى 2"/>
          <p:cNvSpPr>
            <a:spLocks noGrp="1"/>
          </p:cNvSpPr>
          <p:nvPr>
            <p:ph idx="1"/>
          </p:nvPr>
        </p:nvSpPr>
        <p:spPr>
          <a:xfrm>
            <a:off x="0" y="0"/>
            <a:ext cx="12192000" cy="6858000"/>
          </a:xfrm>
        </p:spPr>
        <p:txBody>
          <a:bodyPr/>
          <a:lstStyle/>
          <a:p>
            <a:pPr>
              <a:lnSpc>
                <a:spcPct val="115000"/>
              </a:lnSpc>
              <a:spcAft>
                <a:spcPts val="0"/>
              </a:spcAft>
            </a:pPr>
            <a:r>
              <a:rPr lang="ar-EG" sz="1000" dirty="0">
                <a:latin typeface="Times New Roman" panose="02020603050405020304" pitchFamily="18" charset="0"/>
                <a:ea typeface="Times New Roman" panose="02020603050405020304" pitchFamily="18" charset="0"/>
                <a:cs typeface="Simplified Arabic"/>
              </a:rPr>
              <a:t> </a:t>
            </a:r>
            <a:endParaRPr lang="en-US" sz="1600" dirty="0">
              <a:latin typeface="Times New Roman" panose="02020603050405020304" pitchFamily="18" charset="0"/>
              <a:ea typeface="Times New Roman" panose="02020603050405020304" pitchFamily="18" charset="0"/>
            </a:endParaRPr>
          </a:p>
          <a:p>
            <a:pPr>
              <a:lnSpc>
                <a:spcPct val="115000"/>
              </a:lnSpc>
              <a:spcAft>
                <a:spcPts val="1000"/>
              </a:spcAft>
            </a:pPr>
            <a:r>
              <a:rPr lang="ar-SA" b="1" dirty="0">
                <a:latin typeface="Calibri" panose="020F0502020204030204" pitchFamily="34" charset="0"/>
                <a:ea typeface="Calibri" panose="020F0502020204030204" pitchFamily="34" charset="0"/>
                <a:cs typeface="Simplified Arabic"/>
              </a:rPr>
              <a:t>ثانياً: المحفوظات</a:t>
            </a:r>
            <a:endParaRPr lang="en-US" sz="1400" dirty="0">
              <a:latin typeface="Calibri" panose="020F0502020204030204" pitchFamily="34" charset="0"/>
              <a:ea typeface="Calibri" panose="020F0502020204030204" pitchFamily="34" charset="0"/>
              <a:cs typeface="Arial" panose="020B0604020202020204" pitchFamily="34" charset="0"/>
            </a:endParaRPr>
          </a:p>
          <a:p>
            <a:pPr marL="457200" indent="457200" algn="justLow">
              <a:lnSpc>
                <a:spcPct val="115000"/>
              </a:lnSpc>
              <a:spcAft>
                <a:spcPts val="0"/>
              </a:spcAft>
            </a:pPr>
            <a:r>
              <a:rPr lang="ar-SA" dirty="0">
                <a:latin typeface="Calibri" panose="020F0502020204030204" pitchFamily="34" charset="0"/>
                <a:ea typeface="Times New Roman" panose="02020603050405020304" pitchFamily="18" charset="0"/>
                <a:cs typeface="Simplified Arabic"/>
              </a:rPr>
              <a:t>المحفوظات هي القطع الأدبية المختارة من النثر والشعر ، لتدريب التلاميذ على فهم معناها وإلقائها بطريقة تمثل ما تحتويه من انفعالات وصورة جميلة .</a:t>
            </a:r>
            <a:endParaRPr lang="en-US" sz="1400" dirty="0">
              <a:latin typeface="Calibri" panose="020F0502020204030204" pitchFamily="34" charset="0"/>
              <a:ea typeface="Calibri" panose="020F0502020204030204" pitchFamily="34" charset="0"/>
              <a:cs typeface="Arial" panose="020B0604020202020204" pitchFamily="34" charset="0"/>
            </a:endParaRPr>
          </a:p>
          <a:p>
            <a:pPr marL="142875" marR="142875" algn="justLow">
              <a:lnSpc>
                <a:spcPct val="115000"/>
              </a:lnSpc>
              <a:spcAft>
                <a:spcPts val="0"/>
              </a:spcAft>
            </a:pPr>
            <a:r>
              <a:rPr lang="ar-SA" b="1" dirty="0">
                <a:latin typeface="Calibri" panose="020F0502020204030204" pitchFamily="34" charset="0"/>
                <a:ea typeface="Times New Roman" panose="02020603050405020304" pitchFamily="18" charset="0"/>
                <a:cs typeface="Simplified Arabic"/>
              </a:rPr>
              <a:t>أهداف تدريس المحفوظات:</a:t>
            </a:r>
            <a:endParaRPr lang="en-US" sz="1400" dirty="0">
              <a:latin typeface="Calibri" panose="020F0502020204030204" pitchFamily="34" charset="0"/>
              <a:ea typeface="Calibri" panose="020F0502020204030204" pitchFamily="34" charset="0"/>
              <a:cs typeface="Arial" panose="020B0604020202020204" pitchFamily="34" charset="0"/>
            </a:endParaRPr>
          </a:p>
          <a:p>
            <a:pPr marL="142875" marR="142875" algn="justLow">
              <a:lnSpc>
                <a:spcPct val="115000"/>
              </a:lnSpc>
              <a:spcAft>
                <a:spcPts val="0"/>
              </a:spcAft>
            </a:pPr>
            <a:r>
              <a:rPr lang="ar-SA" b="1" dirty="0">
                <a:latin typeface="Calibri" panose="020F0502020204030204" pitchFamily="34" charset="0"/>
                <a:ea typeface="Times New Roman" panose="02020603050405020304" pitchFamily="18" charset="0"/>
                <a:cs typeface="Simplified Arabic"/>
              </a:rPr>
              <a:t>يحقق تدريس المحفوظات مجموعة من الأهداف اللغوية ، والجمالية والأخلاقية ، ومن هذه الأهداف :</a:t>
            </a:r>
            <a:endParaRPr lang="en-US" sz="1400" dirty="0">
              <a:latin typeface="Calibri" panose="020F0502020204030204" pitchFamily="34" charset="0"/>
              <a:ea typeface="Calibri" panose="020F0502020204030204" pitchFamily="34" charset="0"/>
              <a:cs typeface="Arial" panose="020B0604020202020204" pitchFamily="34" charset="0"/>
            </a:endParaRPr>
          </a:p>
          <a:p>
            <a:pPr marL="180340" indent="-180340" algn="justLow">
              <a:lnSpc>
                <a:spcPct val="115000"/>
              </a:lnSpc>
              <a:spcAft>
                <a:spcPts val="0"/>
              </a:spcAft>
            </a:pPr>
            <a:r>
              <a:rPr lang="ar-SA" dirty="0">
                <a:latin typeface="Calibri" panose="020F0502020204030204" pitchFamily="34" charset="0"/>
                <a:ea typeface="Times New Roman" panose="02020603050405020304" pitchFamily="18" charset="0"/>
                <a:cs typeface="Simplified Arabic"/>
              </a:rPr>
              <a:t>1 -  تدريب التلاميذ على جودة النطق ، وحسن الإلقاء وتمثيل المعنى .</a:t>
            </a:r>
            <a:endParaRPr lang="en-US" sz="1400" dirty="0">
              <a:latin typeface="Calibri" panose="020F0502020204030204" pitchFamily="34" charset="0"/>
              <a:ea typeface="Calibri" panose="020F0502020204030204" pitchFamily="34" charset="0"/>
              <a:cs typeface="Arial" panose="020B0604020202020204" pitchFamily="34" charset="0"/>
            </a:endParaRPr>
          </a:p>
          <a:p>
            <a:pPr marL="180340" indent="-180340" algn="justLow">
              <a:lnSpc>
                <a:spcPct val="115000"/>
              </a:lnSpc>
              <a:spcAft>
                <a:spcPts val="0"/>
              </a:spcAft>
            </a:pPr>
            <a:r>
              <a:rPr lang="ar-SA" dirty="0">
                <a:latin typeface="Calibri" panose="020F0502020204030204" pitchFamily="34" charset="0"/>
                <a:ea typeface="Times New Roman" panose="02020603050405020304" pitchFamily="18" charset="0"/>
                <a:cs typeface="Simplified Arabic"/>
              </a:rPr>
              <a:t>2 - تنمي لغة الطالب وتزودهم بالمفردات والتراكيب اللغوية التي تقدرهم على تصوير مشاعرهم ونقل أفكارهم بصورة دقيقة وصحيحة.</a:t>
            </a:r>
            <a:endParaRPr lang="en-US" sz="1400" dirty="0">
              <a:latin typeface="Calibri" panose="020F0502020204030204" pitchFamily="34" charset="0"/>
              <a:ea typeface="Calibri" panose="020F0502020204030204" pitchFamily="34" charset="0"/>
              <a:cs typeface="Arial" panose="020B0604020202020204" pitchFamily="34" charset="0"/>
            </a:endParaRPr>
          </a:p>
          <a:p>
            <a:pPr marL="180340" indent="-180340" algn="justLow">
              <a:lnSpc>
                <a:spcPct val="115000"/>
              </a:lnSpc>
              <a:spcAft>
                <a:spcPts val="0"/>
              </a:spcAft>
            </a:pPr>
            <a:r>
              <a:rPr lang="ar-SA" dirty="0">
                <a:latin typeface="Calibri" panose="020F0502020204030204" pitchFamily="34" charset="0"/>
                <a:ea typeface="Times New Roman" panose="02020603050405020304" pitchFamily="18" charset="0"/>
                <a:cs typeface="Simplified Arabic"/>
              </a:rPr>
              <a:t>3 - قد تغري بعض التلاميذ بجمال موسيقاها ونظمها وصورها وعاطفتها – إن كانت شعراً  وبجمال ورشاقة أسلوبها وسمو معناها – إن كانت نثراً – تغريهم بتقليدها والنسج على منوالها ومن ثم الاستقلال في إنتاجها وإبداع أشكالها .</a:t>
            </a:r>
            <a:endParaRPr lang="en-US" sz="1400" dirty="0">
              <a:latin typeface="Calibri" panose="020F0502020204030204" pitchFamily="34" charset="0"/>
              <a:ea typeface="Calibri" panose="020F0502020204030204" pitchFamily="34" charset="0"/>
              <a:cs typeface="Arial" panose="020B0604020202020204" pitchFamily="34" charset="0"/>
            </a:endParaRPr>
          </a:p>
          <a:p>
            <a:pPr marL="180340" indent="-180340" algn="justLow">
              <a:lnSpc>
                <a:spcPct val="115000"/>
              </a:lnSpc>
              <a:spcAft>
                <a:spcPts val="0"/>
              </a:spcAft>
            </a:pPr>
            <a:r>
              <a:rPr lang="ar-SA" dirty="0">
                <a:latin typeface="Calibri" panose="020F0502020204030204" pitchFamily="34" charset="0"/>
                <a:ea typeface="Times New Roman" panose="02020603050405020304" pitchFamily="18" charset="0"/>
                <a:cs typeface="Simplified Arabic"/>
              </a:rPr>
              <a:t>4 - توجه التلاميذ إلى أنماط السلوك الحميدة بما تحتويه من حكم ونصائح واتجاهات أخلاقية ، وتوجيهات دينية ، واجتماعية ، وتغريهم بتمثل هذه الاتجاهات والتوجيهات .</a:t>
            </a:r>
            <a:endParaRPr lang="en-US" sz="1400" dirty="0">
              <a:latin typeface="Calibri" panose="020F0502020204030204" pitchFamily="34" charset="0"/>
              <a:ea typeface="Calibri" panose="020F0502020204030204" pitchFamily="34" charset="0"/>
              <a:cs typeface="Arial" panose="020B0604020202020204" pitchFamily="34" charset="0"/>
            </a:endParaRPr>
          </a:p>
          <a:p>
            <a:pPr marL="180340" indent="-180340" algn="justLow">
              <a:lnSpc>
                <a:spcPct val="115000"/>
              </a:lnSpc>
              <a:spcAft>
                <a:spcPts val="0"/>
              </a:spcAft>
            </a:pPr>
            <a:r>
              <a:rPr lang="ar-SA" dirty="0">
                <a:latin typeface="Calibri" panose="020F0502020204030204" pitchFamily="34" charset="0"/>
                <a:ea typeface="Times New Roman" panose="02020603050405020304" pitchFamily="18" charset="0"/>
                <a:cs typeface="Simplified Arabic"/>
              </a:rPr>
              <a:t>5 - تتيح للطلاب فرص تذوق الجمال اللغوي والإحساس بالحياة والحركة في المادة التي يقرؤونها أو يسمعونها شعراً كانت أم نثراً, ومن ثم الشعور بالاستمتاع واللذة.</a:t>
            </a:r>
            <a:endParaRPr lang="en-US" sz="1400" dirty="0">
              <a:latin typeface="Calibri" panose="020F0502020204030204" pitchFamily="34" charset="0"/>
              <a:ea typeface="Calibri" panose="020F0502020204030204" pitchFamily="34" charset="0"/>
              <a:cs typeface="Arial" panose="020B0604020202020204" pitchFamily="34" charset="0"/>
            </a:endParaRPr>
          </a:p>
          <a:p>
            <a:pPr marL="180340" indent="-180340" algn="justLow">
              <a:lnSpc>
                <a:spcPct val="115000"/>
              </a:lnSpc>
              <a:spcAft>
                <a:spcPts val="0"/>
              </a:spcAft>
            </a:pPr>
            <a:r>
              <a:rPr lang="ar-SA" dirty="0">
                <a:latin typeface="Calibri" panose="020F0502020204030204" pitchFamily="34" charset="0"/>
                <a:ea typeface="Times New Roman" panose="02020603050405020304" pitchFamily="18" charset="0"/>
                <a:cs typeface="Simplified Arabic"/>
              </a:rPr>
              <a:t>6 - تدرب الطلاب على النقد والتحليل والربط بين أجزاء النص الواحد أو النصوص المختلفة وتمييز معالم الجمال فيها من حيث الفكرة أو اللفظ ,أو الأسلوب أو الصور أو الجرس الموسيقي.</a:t>
            </a:r>
            <a:endParaRPr lang="en-US" sz="1400" dirty="0">
              <a:latin typeface="Calibri" panose="020F0502020204030204" pitchFamily="34" charset="0"/>
              <a:ea typeface="Calibri" panose="020F0502020204030204" pitchFamily="34" charset="0"/>
              <a:cs typeface="Arial" panose="020B0604020202020204" pitchFamily="34" charset="0"/>
            </a:endParaRPr>
          </a:p>
          <a:p>
            <a:pPr marL="142875" marR="142875" algn="justLow">
              <a:lnSpc>
                <a:spcPct val="115000"/>
              </a:lnSpc>
              <a:spcAft>
                <a:spcPts val="0"/>
              </a:spcAft>
            </a:pPr>
            <a:r>
              <a:rPr lang="ar-SA" sz="1000" b="1" dirty="0">
                <a:latin typeface="Calibri" panose="020F0502020204030204" pitchFamily="34" charset="0"/>
                <a:ea typeface="Times New Roman" panose="02020603050405020304" pitchFamily="18" charset="0"/>
                <a:cs typeface="Simplified Arabic"/>
              </a:rPr>
              <a:t> </a:t>
            </a:r>
            <a:endParaRPr lang="en-US" sz="1400"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6509727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84211" y="5872766"/>
            <a:ext cx="8627213" cy="121633"/>
          </a:xfrm>
        </p:spPr>
        <p:txBody>
          <a:bodyPr>
            <a:normAutofit fontScale="90000"/>
          </a:bodyPr>
          <a:lstStyle/>
          <a:p>
            <a:endParaRPr lang="ar-EG" dirty="0"/>
          </a:p>
        </p:txBody>
      </p:sp>
      <p:sp>
        <p:nvSpPr>
          <p:cNvPr id="3" name="عنصر نائب للمحتوى 2"/>
          <p:cNvSpPr>
            <a:spLocks noGrp="1"/>
          </p:cNvSpPr>
          <p:nvPr>
            <p:ph idx="1"/>
          </p:nvPr>
        </p:nvSpPr>
        <p:spPr>
          <a:xfrm>
            <a:off x="684212" y="0"/>
            <a:ext cx="11409050" cy="6709893"/>
          </a:xfrm>
        </p:spPr>
        <p:txBody>
          <a:bodyPr/>
          <a:lstStyle/>
          <a:p>
            <a:pPr marL="142875" marR="142875" algn="justLow">
              <a:lnSpc>
                <a:spcPct val="115000"/>
              </a:lnSpc>
              <a:spcAft>
                <a:spcPts val="0"/>
              </a:spcAft>
            </a:pPr>
            <a:r>
              <a:rPr lang="ar-SA" sz="2400" b="1" dirty="0">
                <a:latin typeface="Calibri" panose="020F0502020204030204" pitchFamily="34" charset="0"/>
                <a:ea typeface="Times New Roman" panose="02020603050405020304" pitchFamily="18" charset="0"/>
                <a:cs typeface="Simplified Arabic"/>
              </a:rPr>
              <a:t>أسس اختيار المحفوظات </a:t>
            </a:r>
            <a:endParaRPr lang="en-US" sz="1400" dirty="0">
              <a:latin typeface="Calibri" panose="020F0502020204030204" pitchFamily="34" charset="0"/>
              <a:ea typeface="Calibri" panose="020F0502020204030204" pitchFamily="34" charset="0"/>
              <a:cs typeface="Arial" panose="020B0604020202020204" pitchFamily="34" charset="0"/>
            </a:endParaRPr>
          </a:p>
          <a:p>
            <a:pPr marL="142875" marR="142875" algn="justLow">
              <a:lnSpc>
                <a:spcPct val="115000"/>
              </a:lnSpc>
              <a:spcAft>
                <a:spcPts val="0"/>
              </a:spcAft>
            </a:pPr>
            <a:r>
              <a:rPr lang="ar-SA" b="1" dirty="0">
                <a:latin typeface="Calibri" panose="020F0502020204030204" pitchFamily="34" charset="0"/>
                <a:ea typeface="Times New Roman" panose="02020603050405020304" pitchFamily="18" charset="0"/>
                <a:cs typeface="Simplified Arabic"/>
              </a:rPr>
              <a:t>يراعى في اختيار المحفوظات ما يراعى في اختيار الأنشطة اللغوية الأخرى ، ومن هذه الأمور :</a:t>
            </a:r>
            <a:endParaRPr lang="en-US" sz="1400" dirty="0">
              <a:latin typeface="Calibri" panose="020F0502020204030204" pitchFamily="34" charset="0"/>
              <a:ea typeface="Calibri" panose="020F0502020204030204" pitchFamily="34" charset="0"/>
              <a:cs typeface="Arial" panose="020B0604020202020204" pitchFamily="34" charset="0"/>
            </a:endParaRPr>
          </a:p>
          <a:p>
            <a:pPr marL="180340" indent="-180340" algn="justLow">
              <a:lnSpc>
                <a:spcPct val="115000"/>
              </a:lnSpc>
              <a:spcAft>
                <a:spcPts val="0"/>
              </a:spcAft>
            </a:pPr>
            <a:r>
              <a:rPr lang="ar-SA" dirty="0">
                <a:latin typeface="Calibri" panose="020F0502020204030204" pitchFamily="34" charset="0"/>
                <a:ea typeface="Times New Roman" panose="02020603050405020304" pitchFamily="18" charset="0"/>
                <a:cs typeface="Times New Roman" panose="02020603050405020304" pitchFamily="18" charset="0"/>
              </a:rPr>
              <a:t>1 - </a:t>
            </a:r>
            <a:r>
              <a:rPr lang="ar-SA" dirty="0">
                <a:latin typeface="Calibri" panose="020F0502020204030204" pitchFamily="34" charset="0"/>
                <a:ea typeface="Times New Roman" panose="02020603050405020304" pitchFamily="18" charset="0"/>
                <a:cs typeface="Simplified Arabic"/>
              </a:rPr>
              <a:t>أن تكون ملائمة لمستوى إدراك التلاميذ ، ولمستوى لغتهم ، فتتدرج على شكل منطقي يراعي هذين المستويين في طولها وقصرها .</a:t>
            </a:r>
            <a:endParaRPr lang="en-US" sz="1400" dirty="0">
              <a:latin typeface="Calibri" panose="020F0502020204030204" pitchFamily="34" charset="0"/>
              <a:ea typeface="Calibri" panose="020F0502020204030204" pitchFamily="34" charset="0"/>
              <a:cs typeface="Arial" panose="020B0604020202020204" pitchFamily="34" charset="0"/>
            </a:endParaRPr>
          </a:p>
          <a:p>
            <a:pPr marL="180340" indent="-180340" algn="justLow">
              <a:lnSpc>
                <a:spcPct val="115000"/>
              </a:lnSpc>
              <a:spcAft>
                <a:spcPts val="0"/>
              </a:spcAft>
            </a:pPr>
            <a:r>
              <a:rPr lang="ar-SA" dirty="0">
                <a:latin typeface="Calibri" panose="020F0502020204030204" pitchFamily="34" charset="0"/>
                <a:ea typeface="Times New Roman" panose="02020603050405020304" pitchFamily="18" charset="0"/>
                <a:cs typeface="Times New Roman" panose="02020603050405020304" pitchFamily="18" charset="0"/>
              </a:rPr>
              <a:t>2 - </a:t>
            </a:r>
            <a:r>
              <a:rPr lang="ar-SA" dirty="0">
                <a:latin typeface="Calibri" panose="020F0502020204030204" pitchFamily="34" charset="0"/>
                <a:ea typeface="Times New Roman" panose="02020603050405020304" pitchFamily="18" charset="0"/>
                <a:cs typeface="Simplified Arabic"/>
              </a:rPr>
              <a:t>أن تتنوع في أشكالها – نثراً وشعراً – وفي موضوعاتها وفقاً لميول ورغبات المتعلمين  أي مراعاة الفروق الفردية بينهم .</a:t>
            </a:r>
            <a:endParaRPr lang="en-US" sz="1400" dirty="0">
              <a:latin typeface="Calibri" panose="020F0502020204030204" pitchFamily="34" charset="0"/>
              <a:ea typeface="Calibri" panose="020F0502020204030204" pitchFamily="34" charset="0"/>
              <a:cs typeface="Arial" panose="020B0604020202020204" pitchFamily="34" charset="0"/>
            </a:endParaRPr>
          </a:p>
          <a:p>
            <a:pPr marL="180340" indent="-180340" algn="justLow">
              <a:lnSpc>
                <a:spcPct val="115000"/>
              </a:lnSpc>
              <a:spcBef>
                <a:spcPts val="600"/>
              </a:spcBef>
              <a:spcAft>
                <a:spcPts val="0"/>
              </a:spcAft>
            </a:pPr>
            <a:r>
              <a:rPr lang="ar-SA" dirty="0">
                <a:latin typeface="Calibri" panose="020F0502020204030204" pitchFamily="34" charset="0"/>
                <a:ea typeface="Times New Roman" panose="02020603050405020304" pitchFamily="18" charset="0"/>
                <a:cs typeface="Times New Roman" panose="02020603050405020304" pitchFamily="18" charset="0"/>
              </a:rPr>
              <a:t>3 - </a:t>
            </a:r>
            <a:r>
              <a:rPr lang="ar-SA" dirty="0">
                <a:latin typeface="Calibri" panose="020F0502020204030204" pitchFamily="34" charset="0"/>
                <a:ea typeface="Times New Roman" panose="02020603050405020304" pitchFamily="18" charset="0"/>
                <a:cs typeface="Simplified Arabic"/>
              </a:rPr>
              <a:t>أن تتضمن </a:t>
            </a:r>
            <a:r>
              <a:rPr lang="ar-SA" dirty="0" smtClean="0">
                <a:latin typeface="Calibri" panose="020F0502020204030204" pitchFamily="34" charset="0"/>
                <a:ea typeface="Times New Roman" panose="02020603050405020304" pitchFamily="18" charset="0"/>
                <a:cs typeface="Simplified Arabic"/>
              </a:rPr>
              <a:t>معانيها </a:t>
            </a:r>
            <a:r>
              <a:rPr lang="ar-SA" dirty="0">
                <a:latin typeface="Calibri" panose="020F0502020204030204" pitchFamily="34" charset="0"/>
                <a:ea typeface="Times New Roman" panose="02020603050405020304" pitchFamily="18" charset="0"/>
                <a:cs typeface="Simplified Arabic"/>
              </a:rPr>
              <a:t>وصورها ما يثير خيال المتعلم ويحركه ، وأن تبتعد عن مجرد عرض الحقائق ، والوعظ والإرشاد المباشرين</a:t>
            </a:r>
            <a:r>
              <a:rPr lang="ar-SA" dirty="0" smtClean="0">
                <a:latin typeface="Calibri" panose="020F0502020204030204" pitchFamily="34" charset="0"/>
                <a:ea typeface="Times New Roman" panose="02020603050405020304" pitchFamily="18" charset="0"/>
                <a:cs typeface="Simplified Arabic"/>
              </a:rPr>
              <a:t>.</a:t>
            </a:r>
            <a:endParaRPr lang="ar-EG" dirty="0">
              <a:latin typeface="Calibri" panose="020F0502020204030204" pitchFamily="34" charset="0"/>
              <a:ea typeface="Times New Roman" panose="02020603050405020304" pitchFamily="18" charset="0"/>
              <a:cs typeface="Simplified Arabic"/>
            </a:endParaRPr>
          </a:p>
          <a:p>
            <a:pPr marL="180340" indent="-180340" algn="justLow">
              <a:lnSpc>
                <a:spcPct val="115000"/>
              </a:lnSpc>
              <a:spcBef>
                <a:spcPts val="600"/>
              </a:spcBef>
              <a:spcAft>
                <a:spcPts val="0"/>
              </a:spcAft>
            </a:pPr>
            <a:endParaRPr lang="ar-EG" sz="1400" dirty="0" smtClean="0">
              <a:latin typeface="Calibri" panose="020F0502020204030204" pitchFamily="34" charset="0"/>
              <a:ea typeface="Calibri" panose="020F0502020204030204" pitchFamily="34" charset="0"/>
              <a:cs typeface="Arial" panose="020B0604020202020204" pitchFamily="34" charset="0"/>
            </a:endParaRPr>
          </a:p>
          <a:p>
            <a:pPr marL="180340" indent="-180340" algn="justLow">
              <a:lnSpc>
                <a:spcPct val="115000"/>
              </a:lnSpc>
              <a:spcBef>
                <a:spcPts val="600"/>
              </a:spcBef>
              <a:spcAft>
                <a:spcPts val="0"/>
              </a:spcAft>
            </a:pPr>
            <a:r>
              <a:rPr lang="ar-EG" sz="1800" b="1" dirty="0" smtClean="0">
                <a:latin typeface="Calibri" panose="020F0502020204030204" pitchFamily="34" charset="0"/>
                <a:ea typeface="Calibri" panose="020F0502020204030204" pitchFamily="34" charset="0"/>
                <a:cs typeface="Arial" panose="020B0604020202020204" pitchFamily="34" charset="0"/>
              </a:rPr>
              <a:t>طرق تدريس المحفوظات </a:t>
            </a:r>
            <a:endParaRPr lang="ar-EG" sz="1800" b="1" dirty="0">
              <a:latin typeface="Calibri" panose="020F0502020204030204" pitchFamily="34" charset="0"/>
              <a:ea typeface="Calibri" panose="020F0502020204030204" pitchFamily="34" charset="0"/>
              <a:cs typeface="Arial" panose="020B0604020202020204" pitchFamily="34" charset="0"/>
            </a:endParaRPr>
          </a:p>
          <a:p>
            <a:pPr marL="228600" algn="just">
              <a:lnSpc>
                <a:spcPct val="115000"/>
              </a:lnSpc>
              <a:spcAft>
                <a:spcPts val="0"/>
              </a:spcAft>
            </a:pPr>
            <a:r>
              <a:rPr lang="ar-SA" sz="1800" b="1" dirty="0">
                <a:solidFill>
                  <a:srgbClr val="000000"/>
                </a:solidFill>
                <a:latin typeface="Calibri" panose="020F0502020204030204" pitchFamily="34" charset="0"/>
                <a:ea typeface="Times New Roman" panose="02020603050405020304" pitchFamily="18" charset="0"/>
                <a:cs typeface="Simplified Arabic"/>
              </a:rPr>
              <a:t>العوامل التي تساعد على حفظ المحفوظات </a:t>
            </a:r>
            <a:endParaRPr lang="en-US" sz="1200" dirty="0">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15000"/>
              </a:lnSpc>
              <a:spcAft>
                <a:spcPts val="0"/>
              </a:spcAft>
              <a:buFont typeface="Symbol" panose="05050102010706020507" pitchFamily="18" charset="2"/>
              <a:buChar char=""/>
              <a:tabLst>
                <a:tab pos="2844165" algn="l"/>
              </a:tabLst>
            </a:pPr>
            <a:r>
              <a:rPr lang="ar-SA" sz="1800" dirty="0">
                <a:solidFill>
                  <a:srgbClr val="000000"/>
                </a:solidFill>
                <a:latin typeface="Calibri" panose="020F0502020204030204" pitchFamily="34" charset="0"/>
                <a:ea typeface="Times New Roman" panose="02020603050405020304" pitchFamily="18" charset="0"/>
                <a:cs typeface="Simplified Arabic"/>
              </a:rPr>
              <a:t>وضوح معنى المادة التي يراد حفظها عند التلاميذ.</a:t>
            </a:r>
            <a:endParaRPr lang="en-US" sz="1200" dirty="0">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15000"/>
              </a:lnSpc>
              <a:spcAft>
                <a:spcPts val="0"/>
              </a:spcAft>
              <a:buFont typeface="Symbol" panose="05050102010706020507" pitchFamily="18" charset="2"/>
              <a:buChar char=""/>
            </a:pPr>
            <a:r>
              <a:rPr lang="ar-SA" sz="1800" dirty="0">
                <a:solidFill>
                  <a:srgbClr val="000000"/>
                </a:solidFill>
                <a:latin typeface="Calibri" panose="020F0502020204030204" pitchFamily="34" charset="0"/>
                <a:ea typeface="Times New Roman" panose="02020603050405020304" pitchFamily="18" charset="0"/>
                <a:cs typeface="Simplified Arabic"/>
              </a:rPr>
              <a:t>التكرار الموزع للحفظ توزيعاً مناسباً على الفقرات الزمنية والذي من شأنه أن يؤدي إلى التنويع الذي يبعث الراحة عند التلميذ ، ويجدد همته ويزيل عنه الملل والتعب. ويساعد التكرار الموزع للحفظ على مراجعة التلميذ لما حفظ ومعرفة مواطن خطئه</a:t>
            </a:r>
            <a:r>
              <a:rPr lang="en-US" sz="1800" dirty="0">
                <a:solidFill>
                  <a:srgbClr val="000000"/>
                </a:solidFill>
                <a:latin typeface="Simplified Arabic"/>
                <a:ea typeface="Times New Roman" panose="02020603050405020304" pitchFamily="18" charset="0"/>
                <a:cs typeface="Arial" panose="020B0604020202020204" pitchFamily="34" charset="0"/>
              </a:rPr>
              <a:t>.</a:t>
            </a:r>
            <a:endParaRPr lang="en-US" sz="1200" dirty="0">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15000"/>
              </a:lnSpc>
              <a:spcAft>
                <a:spcPts val="0"/>
              </a:spcAft>
              <a:buFont typeface="Symbol" panose="05050102010706020507" pitchFamily="18" charset="2"/>
              <a:buChar char=""/>
            </a:pPr>
            <a:r>
              <a:rPr lang="ar-SA" sz="1800" dirty="0">
                <a:solidFill>
                  <a:srgbClr val="000000"/>
                </a:solidFill>
                <a:latin typeface="Calibri" panose="020F0502020204030204" pitchFamily="34" charset="0"/>
                <a:ea typeface="Times New Roman" panose="02020603050405020304" pitchFamily="18" charset="0"/>
                <a:cs typeface="Simplified Arabic"/>
              </a:rPr>
              <a:t>وهنالك علاقة بين حفظ التلميذ واستعداده التام من حيث توافق الألفاظ والمعاني والأساليب ومستوى نضجه اللغوي والعقلي.</a:t>
            </a:r>
            <a:endParaRPr lang="en-US" sz="1200" dirty="0">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15000"/>
              </a:lnSpc>
              <a:spcAft>
                <a:spcPts val="0"/>
              </a:spcAft>
              <a:buFont typeface="Symbol" panose="05050102010706020507" pitchFamily="18" charset="2"/>
              <a:buChar char=""/>
            </a:pPr>
            <a:r>
              <a:rPr lang="ar-SA" sz="1800" dirty="0">
                <a:solidFill>
                  <a:srgbClr val="000000"/>
                </a:solidFill>
                <a:latin typeface="Calibri" panose="020F0502020204030204" pitchFamily="34" charset="0"/>
                <a:ea typeface="Times New Roman" panose="02020603050405020304" pitchFamily="18" charset="0"/>
                <a:cs typeface="Simplified Arabic"/>
              </a:rPr>
              <a:t>الاعتماد على الطريقة الكلية في الحفظ ، وذلك بتقسيم النص أو القطعة إلى قسمين أو أكثر ، وفقاً لما يمثله الجزء من معنى كلي، ثم الانتقال إلى الجزء الآخر، حتى يتم حفظ القطعة بهذه الطريقة. </a:t>
            </a:r>
            <a:endParaRPr lang="en-US" sz="1200" dirty="0">
              <a:latin typeface="Calibri" panose="020F0502020204030204" pitchFamily="34" charset="0"/>
              <a:ea typeface="Calibri" panose="020F0502020204030204" pitchFamily="34" charset="0"/>
              <a:cs typeface="Arial" panose="020B0604020202020204" pitchFamily="34" charset="0"/>
            </a:endParaRPr>
          </a:p>
          <a:p>
            <a:r>
              <a:rPr lang="ar-SA" sz="1800" dirty="0">
                <a:solidFill>
                  <a:srgbClr val="000000"/>
                </a:solidFill>
                <a:ea typeface="Times New Roman" panose="02020603050405020304" pitchFamily="18" charset="0"/>
                <a:cs typeface="Simplified Arabic"/>
              </a:rPr>
              <a:t>التعزيز بالمدح والثناء ، والبعد عن أشكال التقريع والتثبيط </a:t>
            </a:r>
            <a:endParaRPr lang="en-US" sz="1800" b="1"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2426531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flipV="1">
            <a:off x="684211" y="5994399"/>
            <a:ext cx="8562819" cy="45719"/>
          </a:xfrm>
        </p:spPr>
        <p:txBody>
          <a:bodyPr>
            <a:normAutofit fontScale="90000"/>
          </a:bodyPr>
          <a:lstStyle/>
          <a:p>
            <a:endParaRPr lang="ar-EG" dirty="0"/>
          </a:p>
        </p:txBody>
      </p:sp>
      <p:sp>
        <p:nvSpPr>
          <p:cNvPr id="3" name="عنصر نائب للمحتوى 2"/>
          <p:cNvSpPr>
            <a:spLocks noGrp="1"/>
          </p:cNvSpPr>
          <p:nvPr>
            <p:ph idx="1"/>
          </p:nvPr>
        </p:nvSpPr>
        <p:spPr>
          <a:xfrm>
            <a:off x="283334" y="1"/>
            <a:ext cx="11908665" cy="5679582"/>
          </a:xfrm>
        </p:spPr>
        <p:txBody>
          <a:bodyPr/>
          <a:lstStyle/>
          <a:p>
            <a:pPr algn="justLow">
              <a:lnSpc>
                <a:spcPct val="115000"/>
              </a:lnSpc>
              <a:spcAft>
                <a:spcPts val="0"/>
              </a:spcAft>
            </a:pPr>
            <a:r>
              <a:rPr lang="ar-SA" sz="2400" b="1" dirty="0">
                <a:latin typeface="Calibri" panose="020F0502020204030204" pitchFamily="34" charset="0"/>
                <a:ea typeface="Times New Roman" panose="02020603050405020304" pitchFamily="18" charset="0"/>
                <a:cs typeface="Simplified Arabic"/>
              </a:rPr>
              <a:t>الاعتبارات التي يجب أن يراعيها المعلم في تدريسه لتنمية التذوق الأدبي:</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gn="justLow">
              <a:lnSpc>
                <a:spcPct val="115000"/>
              </a:lnSpc>
              <a:spcAft>
                <a:spcPts val="0"/>
              </a:spcAft>
              <a:buFont typeface="Symbol" panose="05050102010706020507" pitchFamily="18" charset="2"/>
              <a:buChar char=""/>
            </a:pPr>
            <a:r>
              <a:rPr lang="ar-SA" dirty="0">
                <a:latin typeface="Calibri" panose="020F0502020204030204" pitchFamily="34" charset="0"/>
                <a:ea typeface="Times New Roman" panose="02020603050405020304" pitchFamily="18" charset="0"/>
                <a:cs typeface="Simplified Arabic"/>
              </a:rPr>
              <a:t>أن يؤمن المعلم بأن كل تلميذ مزود بنصيب من ملكة التذوق، وأنه من الممكن تعدها في أي مرحلة من مراحل التعليم، وأن من الأفضل أن يقترن التذوق الأدبي بما يدرسه التلاميذ من أدب منذ المرحلة الابتدائية مع مراعاة سن التلميذ ومستواه.</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gn="justLow">
              <a:lnSpc>
                <a:spcPct val="115000"/>
              </a:lnSpc>
              <a:spcAft>
                <a:spcPts val="0"/>
              </a:spcAft>
              <a:buFont typeface="Symbol" panose="05050102010706020507" pitchFamily="18" charset="2"/>
              <a:buChar char=""/>
            </a:pPr>
            <a:r>
              <a:rPr lang="ar-SA" dirty="0">
                <a:latin typeface="Calibri" panose="020F0502020204030204" pitchFamily="34" charset="0"/>
                <a:ea typeface="Times New Roman" panose="02020603050405020304" pitchFamily="18" charset="0"/>
                <a:cs typeface="Simplified Arabic"/>
              </a:rPr>
              <a:t>ألا يقف المعلم في معالجة النصوص عند الشرح السطحي الذي يكتفي ببيان معاني الألفاظ، بل عليه أن يكشف للطلاب عن نواحي الجمال في التعبير ومدى تأثيره في النفس. </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gn="justLow">
              <a:lnSpc>
                <a:spcPct val="115000"/>
              </a:lnSpc>
              <a:spcAft>
                <a:spcPts val="0"/>
              </a:spcAft>
              <a:buFont typeface="Symbol" panose="05050102010706020507" pitchFamily="18" charset="2"/>
              <a:buChar char=""/>
            </a:pPr>
            <a:r>
              <a:rPr lang="ar-SA" dirty="0">
                <a:latin typeface="Calibri" panose="020F0502020204030204" pitchFamily="34" charset="0"/>
                <a:ea typeface="Times New Roman" panose="02020603050405020304" pitchFamily="18" charset="0"/>
                <a:cs typeface="Simplified Arabic"/>
              </a:rPr>
              <a:t>ألا يستأثر المعلم بالشرح طوال الدرس، بل عليه أن يشجع طلابه على المشاركة وأن يوفر لهم نصيباً كبيراً من حرية الرأي.</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gn="justLow">
              <a:lnSpc>
                <a:spcPct val="115000"/>
              </a:lnSpc>
              <a:spcAft>
                <a:spcPts val="0"/>
              </a:spcAft>
              <a:buFont typeface="Symbol" panose="05050102010706020507" pitchFamily="18" charset="2"/>
              <a:buChar char=""/>
            </a:pPr>
            <a:r>
              <a:rPr lang="ar-SA" dirty="0">
                <a:latin typeface="Calibri" panose="020F0502020204030204" pitchFamily="34" charset="0"/>
                <a:ea typeface="Times New Roman" panose="02020603050405020304" pitchFamily="18" charset="0"/>
                <a:cs typeface="Simplified Arabic"/>
              </a:rPr>
              <a:t>أن يتيح المعلم لتلاميذه فرصة الإلمام بجو العمل الأدبي، مثل معرفة العصر الذي كتب فيه والمناسبة التي قيل فيها، وحياة صاحبه.</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gn="justLow">
              <a:lnSpc>
                <a:spcPct val="115000"/>
              </a:lnSpc>
              <a:spcAft>
                <a:spcPts val="0"/>
              </a:spcAft>
              <a:buFont typeface="Symbol" panose="05050102010706020507" pitchFamily="18" charset="2"/>
              <a:buChar char=""/>
            </a:pPr>
            <a:r>
              <a:rPr lang="ar-SA" dirty="0">
                <a:latin typeface="Calibri" panose="020F0502020204030204" pitchFamily="34" charset="0"/>
                <a:ea typeface="Times New Roman" panose="02020603050405020304" pitchFamily="18" charset="0"/>
                <a:cs typeface="Simplified Arabic"/>
              </a:rPr>
              <a:t>تشجيع التلاميذ على محاكاة الأدبية الجيدة، ومحاولة التأليف على منوالها.</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gn="justLow">
              <a:lnSpc>
                <a:spcPct val="115000"/>
              </a:lnSpc>
              <a:spcAft>
                <a:spcPts val="0"/>
              </a:spcAft>
              <a:buFont typeface="Symbol" panose="05050102010706020507" pitchFamily="18" charset="2"/>
              <a:buChar char=""/>
            </a:pPr>
            <a:r>
              <a:rPr lang="ar-SA" dirty="0">
                <a:latin typeface="Calibri" panose="020F0502020204030204" pitchFamily="34" charset="0"/>
                <a:ea typeface="Times New Roman" panose="02020603050405020304" pitchFamily="18" charset="0"/>
                <a:cs typeface="Simplified Arabic"/>
              </a:rPr>
              <a:t>تدريب التلاميذ على الموضوعية في النقد.</a:t>
            </a:r>
            <a:endParaRPr lang="en-US" sz="1400" dirty="0">
              <a:latin typeface="Calibri" panose="020F0502020204030204" pitchFamily="34" charset="0"/>
              <a:ea typeface="Calibri" panose="020F0502020204030204" pitchFamily="34" charset="0"/>
              <a:cs typeface="Arial" panose="020B0604020202020204" pitchFamily="34" charset="0"/>
            </a:endParaRPr>
          </a:p>
          <a:p>
            <a:pPr marL="180340" indent="-180340" algn="justLow">
              <a:lnSpc>
                <a:spcPct val="115000"/>
              </a:lnSpc>
              <a:spcAft>
                <a:spcPts val="0"/>
              </a:spcAft>
            </a:pPr>
            <a:r>
              <a:rPr lang="ar-SA" sz="2400" b="1" dirty="0">
                <a:latin typeface="Calibri" panose="020F0502020204030204" pitchFamily="34" charset="0"/>
                <a:ea typeface="Times New Roman" panose="02020603050405020304" pitchFamily="18" charset="0"/>
                <a:cs typeface="Simplified Arabic"/>
              </a:rPr>
              <a:t> </a:t>
            </a:r>
            <a:endParaRPr lang="en-US" sz="1400" dirty="0">
              <a:latin typeface="Calibri" panose="020F0502020204030204" pitchFamily="34" charset="0"/>
              <a:ea typeface="Calibri" panose="020F0502020204030204" pitchFamily="34" charset="0"/>
              <a:cs typeface="Arial" panose="020B0604020202020204" pitchFamily="34" charset="0"/>
            </a:endParaRPr>
          </a:p>
          <a:p>
            <a:pPr marL="180340" indent="-180340" algn="justLow">
              <a:lnSpc>
                <a:spcPct val="115000"/>
              </a:lnSpc>
              <a:spcAft>
                <a:spcPts val="0"/>
              </a:spcAft>
            </a:pPr>
            <a:r>
              <a:rPr lang="ar-SA" sz="2400" b="1">
                <a:latin typeface="Calibri" panose="020F0502020204030204" pitchFamily="34" charset="0"/>
                <a:ea typeface="Times New Roman" panose="02020603050405020304" pitchFamily="18" charset="0"/>
                <a:cs typeface="Simplified Arabic"/>
              </a:rPr>
              <a:t> </a:t>
            </a:r>
            <a:endParaRPr lang="en-US" sz="140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83706861"/>
      </p:ext>
    </p:extLst>
  </p:cSld>
  <p:clrMapOvr>
    <a:masterClrMapping/>
  </p:clrMapOvr>
</p:sld>
</file>

<file path=ppt/theme/theme1.xml><?xml version="1.0" encoding="utf-8"?>
<a:theme xmlns:a="http://schemas.openxmlformats.org/drawingml/2006/main" name="شريحة">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11</TotalTime>
  <Words>743</Words>
  <Application>Microsoft Office PowerPoint</Application>
  <PresentationFormat>شاشة عريضة</PresentationFormat>
  <Paragraphs>72</Paragraphs>
  <Slides>7</Slides>
  <Notes>0</Notes>
  <HiddenSlides>0</HiddenSlides>
  <MMClips>0</MMClips>
  <ScaleCrop>false</ScaleCrop>
  <HeadingPairs>
    <vt:vector size="6" baseType="variant">
      <vt:variant>
        <vt:lpstr>الخطوط المستخدمة</vt:lpstr>
      </vt:variant>
      <vt:variant>
        <vt:i4>8</vt:i4>
      </vt:variant>
      <vt:variant>
        <vt:lpstr>نسق</vt:lpstr>
      </vt:variant>
      <vt:variant>
        <vt:i4>1</vt:i4>
      </vt:variant>
      <vt:variant>
        <vt:lpstr>عناوين الشرائح</vt:lpstr>
      </vt:variant>
      <vt:variant>
        <vt:i4>7</vt:i4>
      </vt:variant>
    </vt:vector>
  </HeadingPairs>
  <TitlesOfParts>
    <vt:vector size="16" baseType="lpstr">
      <vt:lpstr>Arial</vt:lpstr>
      <vt:lpstr>Calibri</vt:lpstr>
      <vt:lpstr>Century Gothic</vt:lpstr>
      <vt:lpstr>Simplified Arabic</vt:lpstr>
      <vt:lpstr>Symbol</vt:lpstr>
      <vt:lpstr>Tahoma</vt:lpstr>
      <vt:lpstr>Times New Roman</vt:lpstr>
      <vt:lpstr>Wingdings 3</vt:lpstr>
      <vt:lpstr>شريحة</vt:lpstr>
      <vt:lpstr>ثانياً: تدريس الأدب في المرحلة الابتدائية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ثانياً: تدريس الأدب في المرحلة الابتدائية</dc:title>
  <dc:creator>PC_2018</dc:creator>
  <cp:lastModifiedBy>PC_2018</cp:lastModifiedBy>
  <cp:revision>2</cp:revision>
  <dcterms:created xsi:type="dcterms:W3CDTF">2020-03-22T17:04:57Z</dcterms:created>
  <dcterms:modified xsi:type="dcterms:W3CDTF">2020-03-22T17:16:37Z</dcterms:modified>
</cp:coreProperties>
</file>